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764" r:id="rId2"/>
    <p:sldMasterId id="2147483751" r:id="rId3"/>
    <p:sldMasterId id="2147483738" r:id="rId4"/>
    <p:sldMasterId id="2147483714" r:id="rId5"/>
    <p:sldMasterId id="2147483726" r:id="rId6"/>
    <p:sldMasterId id="2147483702" r:id="rId7"/>
  </p:sldMasterIdLst>
  <p:notesMasterIdLst>
    <p:notesMasterId r:id="rId86"/>
  </p:notesMasterIdLst>
  <p:handoutMasterIdLst>
    <p:handoutMasterId r:id="rId87"/>
  </p:handoutMasterIdLst>
  <p:sldIdLst>
    <p:sldId id="256" r:id="rId8"/>
    <p:sldId id="303" r:id="rId9"/>
    <p:sldId id="543" r:id="rId10"/>
    <p:sldId id="1531" r:id="rId11"/>
    <p:sldId id="2401" r:id="rId12"/>
    <p:sldId id="537" r:id="rId13"/>
    <p:sldId id="1537" r:id="rId14"/>
    <p:sldId id="1521" r:id="rId15"/>
    <p:sldId id="412" r:id="rId16"/>
    <p:sldId id="1522" r:id="rId17"/>
    <p:sldId id="1525" r:id="rId18"/>
    <p:sldId id="1532" r:id="rId19"/>
    <p:sldId id="1538" r:id="rId20"/>
    <p:sldId id="548" r:id="rId21"/>
    <p:sldId id="1523" r:id="rId22"/>
    <p:sldId id="319" r:id="rId23"/>
    <p:sldId id="1524" r:id="rId24"/>
    <p:sldId id="541" r:id="rId25"/>
    <p:sldId id="1409" r:id="rId26"/>
    <p:sldId id="544" r:id="rId27"/>
    <p:sldId id="1526" r:id="rId28"/>
    <p:sldId id="1528" r:id="rId29"/>
    <p:sldId id="392" r:id="rId30"/>
    <p:sldId id="1539" r:id="rId31"/>
    <p:sldId id="545" r:id="rId32"/>
    <p:sldId id="1535" r:id="rId33"/>
    <p:sldId id="1530" r:id="rId34"/>
    <p:sldId id="1534" r:id="rId35"/>
    <p:sldId id="547" r:id="rId36"/>
    <p:sldId id="2400" r:id="rId37"/>
    <p:sldId id="1533" r:id="rId38"/>
    <p:sldId id="307" r:id="rId39"/>
    <p:sldId id="1540" r:id="rId40"/>
    <p:sldId id="1541" r:id="rId41"/>
    <p:sldId id="1476" r:id="rId42"/>
    <p:sldId id="1477" r:id="rId43"/>
    <p:sldId id="1480" r:id="rId44"/>
    <p:sldId id="1481" r:id="rId45"/>
    <p:sldId id="1482" r:id="rId46"/>
    <p:sldId id="1483" r:id="rId47"/>
    <p:sldId id="1484" r:id="rId48"/>
    <p:sldId id="1485" r:id="rId49"/>
    <p:sldId id="1486" r:id="rId50"/>
    <p:sldId id="1487" r:id="rId51"/>
    <p:sldId id="1488" r:id="rId52"/>
    <p:sldId id="1489" r:id="rId53"/>
    <p:sldId id="1490" r:id="rId54"/>
    <p:sldId id="1497" r:id="rId55"/>
    <p:sldId id="1491" r:id="rId56"/>
    <p:sldId id="1492" r:id="rId57"/>
    <p:sldId id="1498" r:id="rId58"/>
    <p:sldId id="1509" r:id="rId59"/>
    <p:sldId id="1511" r:id="rId60"/>
    <p:sldId id="1512" r:id="rId61"/>
    <p:sldId id="1542" r:id="rId62"/>
    <p:sldId id="1544" r:id="rId63"/>
    <p:sldId id="1494" r:id="rId64"/>
    <p:sldId id="1543" r:id="rId65"/>
    <p:sldId id="1545" r:id="rId66"/>
    <p:sldId id="1546" r:id="rId67"/>
    <p:sldId id="1547" r:id="rId68"/>
    <p:sldId id="1548" r:id="rId69"/>
    <p:sldId id="1549" r:id="rId70"/>
    <p:sldId id="1550" r:id="rId71"/>
    <p:sldId id="1551" r:id="rId72"/>
    <p:sldId id="1552" r:id="rId73"/>
    <p:sldId id="2397" r:id="rId74"/>
    <p:sldId id="2395" r:id="rId75"/>
    <p:sldId id="837" r:id="rId76"/>
    <p:sldId id="456" r:id="rId77"/>
    <p:sldId id="2396" r:id="rId78"/>
    <p:sldId id="259" r:id="rId79"/>
    <p:sldId id="272" r:id="rId80"/>
    <p:sldId id="279" r:id="rId81"/>
    <p:sldId id="276" r:id="rId82"/>
    <p:sldId id="271" r:id="rId83"/>
    <p:sldId id="2398" r:id="rId84"/>
    <p:sldId id="2399" r:id="rId85"/>
  </p:sldIdLst>
  <p:sldSz cx="12192000" cy="6858000"/>
  <p:notesSz cx="6858000" cy="9144000"/>
  <p:embeddedFontLst>
    <p:embeddedFont>
      <p:font typeface="Arial Black" panose="020B0A04020102020204" pitchFamily="34" charset="0"/>
      <p:bold r:id="rId88"/>
    </p:embeddedFont>
    <p:embeddedFont>
      <p:font typeface="Arial Narrow" panose="020B0606020202030204" pitchFamily="34" charset="0"/>
      <p:regular r:id="rId89"/>
      <p:bold r:id="rId90"/>
      <p:italic r:id="rId91"/>
      <p:boldItalic r:id="rId92"/>
    </p:embeddedFont>
    <p:embeddedFont>
      <p:font typeface="Calibri" panose="020F0502020204030204" pitchFamily="34" charset="0"/>
      <p:regular r:id="rId93"/>
      <p:bold r:id="rId94"/>
      <p:italic r:id="rId95"/>
      <p:boldItalic r:id="rId96"/>
    </p:embeddedFont>
    <p:embeddedFont>
      <p:font typeface="Calibri Light" panose="020F0302020204030204" pitchFamily="34" charset="0"/>
      <p:regular r:id="rId97"/>
      <p:italic r:id="rId98"/>
    </p:embeddedFont>
    <p:embeddedFont>
      <p:font typeface="Century Gothic" panose="020B0502020202020204" pitchFamily="34" charset="0"/>
      <p:regular r:id="rId99"/>
      <p:bold r:id="rId100"/>
      <p:italic r:id="rId101"/>
      <p:boldItalic r:id="rId102"/>
    </p:embeddedFont>
    <p:embeddedFont>
      <p:font typeface="Monotype Sorts" panose="020B0604020202020204" charset="2"/>
      <p:regular r:id="rId103"/>
    </p:embeddedFont>
    <p:embeddedFont>
      <p:font typeface="Mulish" panose="020B0604020202020204" charset="0"/>
      <p:regular r:id="rId104"/>
      <p:bold r:id="rId105"/>
      <p:italic r:id="rId106"/>
      <p:boldItalic r:id="rId107"/>
    </p:embeddedFont>
    <p:embeddedFont>
      <p:font typeface="Mulish Black" panose="020B0604020202020204" charset="0"/>
      <p:bold r:id="rId108"/>
      <p:italic r:id="rId109"/>
      <p:boldItalic r:id="rId110"/>
    </p:embeddedFont>
    <p:embeddedFont>
      <p:font typeface="Mulish Light" panose="020B0604020202020204" charset="0"/>
      <p:regular r:id="rId111"/>
      <p:italic r:id="rId112"/>
    </p:embeddedFont>
    <p:embeddedFont>
      <p:font typeface="Mulish SemiBold" panose="020B0604020202020204" charset="0"/>
      <p:regular r:id="rId113"/>
      <p:bold r:id="rId114"/>
      <p:italic r:id="rId115"/>
      <p:boldItalic r:id="rId116"/>
    </p:embeddedFont>
    <p:embeddedFont>
      <p:font typeface="Open Sans" panose="020B0606030504020204" pitchFamily="34" charset="0"/>
      <p:regular r:id="rId117"/>
      <p:bold r:id="rId118"/>
      <p:italic r:id="rId119"/>
      <p:boldItalic r:id="rId120"/>
    </p:embeddedFont>
    <p:embeddedFont>
      <p:font typeface="Oswald" panose="00000500000000000000" pitchFamily="2" charset="0"/>
      <p:regular r:id="rId121"/>
      <p:bold r:id="rId122"/>
    </p:embeddedFont>
    <p:embeddedFont>
      <p:font typeface="Roboto" panose="02000000000000000000" pitchFamily="2" charset="0"/>
      <p:regular r:id="rId123"/>
      <p:bold r:id="rId124"/>
      <p:italic r:id="rId125"/>
      <p:boldItalic r:id="rId126"/>
    </p:embeddedFont>
    <p:embeddedFont>
      <p:font typeface="Trebuchet MS" panose="020B0603020202020204" pitchFamily="34"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A64"/>
    <a:srgbClr val="FFD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57" autoAdjust="0"/>
    <p:restoredTop sz="86395" autoAdjust="0"/>
  </p:normalViewPr>
  <p:slideViewPr>
    <p:cSldViewPr snapToGrid="0">
      <p:cViewPr varScale="1">
        <p:scale>
          <a:sx n="81" d="100"/>
          <a:sy n="81" d="100"/>
        </p:scale>
        <p:origin x="72" y="48"/>
      </p:cViewPr>
      <p:guideLst>
        <p:guide orient="horz" pos="4224"/>
        <p:guide pos="3840"/>
      </p:guideLst>
    </p:cSldViewPr>
  </p:slideViewPr>
  <p:outlineViewPr>
    <p:cViewPr>
      <p:scale>
        <a:sx n="33" d="100"/>
        <a:sy n="33" d="100"/>
      </p:scale>
      <p:origin x="0" y="-162864"/>
    </p:cViewPr>
  </p:outlineViewPr>
  <p:notesTextViewPr>
    <p:cViewPr>
      <p:scale>
        <a:sx n="3" d="2"/>
        <a:sy n="3" d="2"/>
      </p:scale>
      <p:origin x="0" y="0"/>
    </p:cViewPr>
  </p:notesTextViewPr>
  <p:sorterViewPr>
    <p:cViewPr>
      <p:scale>
        <a:sx n="33" d="100"/>
        <a:sy n="33" d="100"/>
      </p:scale>
      <p:origin x="0" y="0"/>
    </p:cViewPr>
  </p:sorterViewPr>
  <p:notesViewPr>
    <p:cSldViewPr snapToGrid="0" showGuides="1">
      <p:cViewPr varScale="1">
        <p:scale>
          <a:sx n="66" d="100"/>
          <a:sy n="66" d="100"/>
        </p:scale>
        <p:origin x="2208" y="6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0.fntdata"/><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6" Type="http://schemas.openxmlformats.org/officeDocument/2006/relationships/slide" Target="slides/slide9.xml"/><Relationship Id="rId107" Type="http://schemas.openxmlformats.org/officeDocument/2006/relationships/font" Target="fonts/font20.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5.fntdata"/><Relationship Id="rId123" Type="http://schemas.openxmlformats.org/officeDocument/2006/relationships/font" Target="fonts/font36.fntdata"/><Relationship Id="rId128" Type="http://schemas.openxmlformats.org/officeDocument/2006/relationships/font" Target="fonts/font41.fntdata"/><Relationship Id="rId5" Type="http://schemas.openxmlformats.org/officeDocument/2006/relationships/slideMaster" Target="slideMasters/slideMaster5.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font" Target="fonts/font26.fntdata"/><Relationship Id="rId118" Type="http://schemas.openxmlformats.org/officeDocument/2006/relationships/font" Target="fonts/font31.fntdata"/><Relationship Id="rId134"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16.fntdata"/><Relationship Id="rId108" Type="http://schemas.openxmlformats.org/officeDocument/2006/relationships/font" Target="fonts/font21.fntdata"/><Relationship Id="rId124" Type="http://schemas.openxmlformats.org/officeDocument/2006/relationships/font" Target="fonts/font37.fntdata"/><Relationship Id="rId129" Type="http://schemas.openxmlformats.org/officeDocument/2006/relationships/font" Target="fonts/font42.fntdata"/><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font" Target="fonts/font27.fntdata"/><Relationship Id="rId119" Type="http://schemas.openxmlformats.org/officeDocument/2006/relationships/font" Target="fonts/font32.fntdata"/><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notesMaster" Target="notesMasters/notesMaster1.xml"/><Relationship Id="rId130" Type="http://schemas.openxmlformats.org/officeDocument/2006/relationships/font" Target="fonts/font43.fntdata"/><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22.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0.fntdata"/><Relationship Id="rId104" Type="http://schemas.openxmlformats.org/officeDocument/2006/relationships/font" Target="fonts/font17.fntdata"/><Relationship Id="rId120" Type="http://schemas.openxmlformats.org/officeDocument/2006/relationships/font" Target="fonts/font33.fntdata"/><Relationship Id="rId125" Type="http://schemas.openxmlformats.org/officeDocument/2006/relationships/font" Target="fonts/font38.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handoutMaster" Target="handoutMasters/handoutMaster1.xml"/><Relationship Id="rId110" Type="http://schemas.openxmlformats.org/officeDocument/2006/relationships/font" Target="fonts/font23.fntdata"/><Relationship Id="rId115" Type="http://schemas.openxmlformats.org/officeDocument/2006/relationships/font" Target="fonts/font28.fntdata"/><Relationship Id="rId131"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3.fntdata"/><Relationship Id="rId105" Type="http://schemas.openxmlformats.org/officeDocument/2006/relationships/font" Target="fonts/font18.fntdata"/><Relationship Id="rId126" Type="http://schemas.openxmlformats.org/officeDocument/2006/relationships/font" Target="fonts/font39.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6.fntdata"/><Relationship Id="rId98" Type="http://schemas.openxmlformats.org/officeDocument/2006/relationships/font" Target="fonts/font11.fntdata"/><Relationship Id="rId121" Type="http://schemas.openxmlformats.org/officeDocument/2006/relationships/font" Target="fonts/font34.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font" Target="fonts/font29.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font" Target="fonts/font1.fntdata"/><Relationship Id="rId111" Type="http://schemas.openxmlformats.org/officeDocument/2006/relationships/font" Target="fonts/font24.fntdata"/><Relationship Id="rId132" Type="http://schemas.openxmlformats.org/officeDocument/2006/relationships/viewProps" Target="view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font" Target="fonts/font19.fntdata"/><Relationship Id="rId127" Type="http://schemas.openxmlformats.org/officeDocument/2006/relationships/font" Target="fonts/font40.fntdata"/><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122" Type="http://schemas.openxmlformats.org/officeDocument/2006/relationships/font" Target="fonts/font35.fntdata"/><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font" Target="fonts/font2.fntdata"/><Relationship Id="rId112" Type="http://schemas.openxmlformats.org/officeDocument/2006/relationships/font" Target="fonts/font25.fntdata"/><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F1AD39-6886-8CB5-8EC2-62D6D8AFCD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566314DD-53DC-8A3F-0548-AE867ADD2E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5A9DE7-E322-479B-AF76-F56C3AAEBAFE}" type="datetimeFigureOut">
              <a:rPr lang="en-CA" smtClean="0"/>
              <a:t>2023-10-23</a:t>
            </a:fld>
            <a:endParaRPr lang="en-CA"/>
          </a:p>
        </p:txBody>
      </p:sp>
      <p:sp>
        <p:nvSpPr>
          <p:cNvPr id="4" name="Footer Placeholder 3">
            <a:extLst>
              <a:ext uri="{FF2B5EF4-FFF2-40B4-BE49-F238E27FC236}">
                <a16:creationId xmlns:a16="http://schemas.microsoft.com/office/drawing/2014/main" id="{DF62314E-063E-4956-FAD6-8156944750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B7AAF7FD-48F8-579E-071C-5E180EC521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7327B0-3789-4DD9-A35A-02D17BB3E23F}" type="slidenum">
              <a:rPr lang="en-CA" smtClean="0"/>
              <a:t>‹#›</a:t>
            </a:fld>
            <a:endParaRPr lang="en-CA"/>
          </a:p>
        </p:txBody>
      </p:sp>
    </p:spTree>
    <p:extLst>
      <p:ext uri="{BB962C8B-B14F-4D97-AF65-F5344CB8AC3E}">
        <p14:creationId xmlns:p14="http://schemas.microsoft.com/office/powerpoint/2010/main" val="1542949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1pPr>
            <a:lvl2pPr marL="914400" marR="0" lvl="1" indent="-22860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2pPr>
            <a:lvl3pPr marL="1371600" marR="0" lvl="2" indent="-22860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3pPr>
            <a:lvl4pPr marL="1828800" marR="0" lvl="3" indent="-22860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4pPr>
            <a:lvl5pPr marL="2286000" marR="0" lvl="4" indent="-22860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rebuchet MS"/>
                <a:ea typeface="Trebuchet MS"/>
                <a:cs typeface="Trebuchet MS"/>
                <a:sym typeface="Trebuchet MS"/>
              </a:rPr>
              <a:t>‹#›</a:t>
            </a:fld>
            <a:endParaRPr sz="1200" b="0" i="0" u="none" strike="noStrike" cap="none">
              <a:solidFill>
                <a:schemeClr val="dk1"/>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Where we will discuss the lessons learned from instantiating the SNOMED CT international medicinal product model with RxNorm drug products. </a:t>
            </a:r>
            <a:endParaRPr dirty="0"/>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58</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9355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66</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23304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1408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382588" y="685800"/>
            <a:ext cx="6094412" cy="3429000"/>
          </a:xfrm>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0178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534fdc54b8_0_0:notes"/>
          <p:cNvSpPr txBox="1">
            <a:spLocks noGrp="1"/>
          </p:cNvSpPr>
          <p:nvPr>
            <p:ph type="body" idx="1"/>
          </p:nvPr>
        </p:nvSpPr>
        <p:spPr>
          <a:xfrm>
            <a:off x="659256" y="4244008"/>
            <a:ext cx="5806721" cy="4935434"/>
          </a:xfrm>
          <a:prstGeom prst="rect">
            <a:avLst/>
          </a:prstGeom>
          <a:noFill/>
          <a:ln>
            <a:noFill/>
          </a:ln>
        </p:spPr>
        <p:txBody>
          <a:bodyPr spcFirstLastPara="1" wrap="square" lIns="93088" tIns="46531" rIns="93088" bIns="46531" anchor="t" anchorCtr="0">
            <a:noAutofit/>
          </a:bodyPr>
          <a:lstStyle/>
          <a:p>
            <a:pPr marL="0" indent="0">
              <a:buClr>
                <a:schemeClr val="dk1"/>
              </a:buClr>
            </a:pPr>
            <a:r>
              <a:rPr lang="en-US" sz="1400" b="1" dirty="0">
                <a:latin typeface="Arial"/>
                <a:ea typeface="Arial"/>
                <a:cs typeface="Arial"/>
                <a:sym typeface="Arial"/>
              </a:rPr>
              <a:t>[</a:t>
            </a:r>
            <a:r>
              <a:rPr lang="en-US" b="1" dirty="0">
                <a:latin typeface="Arial"/>
                <a:ea typeface="Arial"/>
                <a:cs typeface="Arial"/>
                <a:sym typeface="Arial"/>
              </a:rPr>
              <a:t>Marjorie]</a:t>
            </a:r>
          </a:p>
          <a:p>
            <a:pPr marL="0" indent="0">
              <a:buClr>
                <a:schemeClr val="dk1"/>
              </a:buClr>
            </a:pPr>
            <a:r>
              <a:rPr lang="en-US" sz="1550" dirty="0">
                <a:latin typeface="Arial"/>
                <a:ea typeface="Arial"/>
                <a:cs typeface="Arial"/>
                <a:sym typeface="Arial"/>
              </a:rPr>
              <a:t>To begin with some background,</a:t>
            </a:r>
          </a:p>
          <a:p>
            <a:pPr marL="0" indent="0">
              <a:buClr>
                <a:schemeClr val="dk1"/>
              </a:buClr>
            </a:pPr>
            <a:r>
              <a:rPr lang="en-US" sz="1550" dirty="0">
                <a:latin typeface="Arial"/>
                <a:ea typeface="Arial"/>
                <a:cs typeface="Arial"/>
                <a:sym typeface="Arial"/>
              </a:rPr>
              <a:t> it is important to know that our organizations </a:t>
            </a:r>
          </a:p>
          <a:p>
            <a:pPr marL="0" indent="0">
              <a:buClr>
                <a:schemeClr val="dk1"/>
              </a:buClr>
            </a:pPr>
            <a:r>
              <a:rPr lang="en-US" sz="1550" dirty="0">
                <a:latin typeface="Arial"/>
                <a:ea typeface="Arial"/>
                <a:cs typeface="Arial"/>
                <a:sym typeface="Arial"/>
              </a:rPr>
              <a:t>Regenstrief and SNOMED International, </a:t>
            </a:r>
          </a:p>
          <a:p>
            <a:pPr marL="0" indent="0">
              <a:buClr>
                <a:schemeClr val="dk1"/>
              </a:buClr>
            </a:pPr>
            <a:r>
              <a:rPr lang="en-US" sz="1550" dirty="0">
                <a:latin typeface="Arial"/>
                <a:ea typeface="Arial"/>
                <a:cs typeface="Arial"/>
                <a:sym typeface="Arial"/>
              </a:rPr>
              <a:t>have been committed to working together for quite some time </a:t>
            </a:r>
          </a:p>
          <a:p>
            <a:pPr marL="0" indent="0">
              <a:buClr>
                <a:schemeClr val="dk1"/>
              </a:buClr>
            </a:pPr>
            <a:r>
              <a:rPr lang="en-US" sz="1550" dirty="0">
                <a:latin typeface="Arial"/>
                <a:ea typeface="Arial"/>
                <a:cs typeface="Arial"/>
                <a:sym typeface="Arial"/>
              </a:rPr>
              <a:t>to improve health and better care </a:t>
            </a:r>
          </a:p>
          <a:p>
            <a:pPr marL="0" indent="0">
              <a:buClr>
                <a:schemeClr val="dk1"/>
              </a:buClr>
            </a:pPr>
            <a:r>
              <a:rPr lang="en-US" sz="1550" dirty="0">
                <a:latin typeface="Arial"/>
                <a:ea typeface="Arial"/>
                <a:cs typeface="Arial"/>
                <a:sym typeface="Arial"/>
              </a:rPr>
              <a:t>through the application and use of standardized terminologies.</a:t>
            </a:r>
          </a:p>
          <a:p>
            <a:pPr marL="0" indent="0">
              <a:buClr>
                <a:schemeClr val="dk1"/>
              </a:buClr>
            </a:pPr>
            <a:endParaRPr lang="en-US" sz="1550" dirty="0">
              <a:latin typeface="Arial"/>
              <a:ea typeface="Arial"/>
              <a:cs typeface="Arial"/>
              <a:sym typeface="Arial"/>
            </a:endParaRPr>
          </a:p>
          <a:p>
            <a:pPr marL="0" indent="0">
              <a:buClr>
                <a:schemeClr val="dk1"/>
              </a:buClr>
            </a:pPr>
            <a:r>
              <a:rPr lang="en-US" sz="1550" dirty="0">
                <a:latin typeface="Arial"/>
                <a:ea typeface="Arial"/>
                <a:cs typeface="Arial"/>
                <a:sym typeface="Arial"/>
              </a:rPr>
              <a:t>We established a collaboration agreement in 2013 and then revised and renewed that agreement in 2022 which speaks to our commitment for working together.</a:t>
            </a:r>
          </a:p>
          <a:p>
            <a:pPr marL="0" indent="0">
              <a:buClr>
                <a:schemeClr val="dk1"/>
              </a:buClr>
            </a:pPr>
            <a:endParaRPr lang="en-US" sz="1550" dirty="0">
              <a:latin typeface="Arial"/>
              <a:ea typeface="Arial"/>
              <a:cs typeface="Arial"/>
              <a:sym typeface="Arial"/>
            </a:endParaRPr>
          </a:p>
          <a:p>
            <a:pPr marL="0" indent="0">
              <a:buClr>
                <a:schemeClr val="dk1"/>
              </a:buClr>
            </a:pPr>
            <a:r>
              <a:rPr lang="en-US" sz="1550" dirty="0">
                <a:latin typeface="Arial"/>
                <a:ea typeface="Arial"/>
                <a:cs typeface="Arial"/>
                <a:sym typeface="Arial"/>
              </a:rPr>
              <a:t>And more specifically, our goals for collaboration, </a:t>
            </a:r>
          </a:p>
          <a:p>
            <a:pPr marL="0" indent="0">
              <a:buClr>
                <a:schemeClr val="dk1"/>
              </a:buClr>
            </a:pPr>
            <a:r>
              <a:rPr lang="en-US" sz="1550" dirty="0">
                <a:latin typeface="Arial"/>
                <a:ea typeface="Arial"/>
                <a:cs typeface="Arial"/>
                <a:sym typeface="Arial"/>
              </a:rPr>
              <a:t>are to support  enhanced clinical system functionality </a:t>
            </a:r>
          </a:p>
          <a:p>
            <a:pPr marL="0" indent="0">
              <a:buClr>
                <a:schemeClr val="dk1"/>
              </a:buClr>
            </a:pPr>
            <a:r>
              <a:rPr lang="en-US" sz="1550" dirty="0">
                <a:latin typeface="Arial"/>
                <a:ea typeface="Arial"/>
                <a:cs typeface="Arial"/>
                <a:sym typeface="Arial"/>
              </a:rPr>
              <a:t>and effective interoperability </a:t>
            </a:r>
          </a:p>
          <a:p>
            <a:pPr marL="0" indent="0">
              <a:buClr>
                <a:schemeClr val="dk1"/>
              </a:buClr>
            </a:pPr>
            <a:r>
              <a:rPr lang="en-US" sz="1550" dirty="0">
                <a:latin typeface="Arial"/>
                <a:ea typeface="Arial"/>
                <a:cs typeface="Arial"/>
                <a:sym typeface="Arial"/>
              </a:rPr>
              <a:t>by establishing principled relationships between </a:t>
            </a:r>
          </a:p>
          <a:p>
            <a:pPr marL="0" indent="0">
              <a:buClr>
                <a:schemeClr val="dk1"/>
              </a:buClr>
            </a:pPr>
            <a:r>
              <a:rPr lang="en-US" sz="1550" dirty="0">
                <a:latin typeface="Arial"/>
                <a:ea typeface="Arial"/>
                <a:cs typeface="Arial"/>
                <a:sym typeface="Arial"/>
              </a:rPr>
              <a:t>LOINC and SNOMED CT.</a:t>
            </a:r>
          </a:p>
          <a:p>
            <a:pPr marL="0" indent="0">
              <a:buClr>
                <a:schemeClr val="dk1"/>
              </a:buClr>
            </a:pPr>
            <a:endParaRPr lang="en-US" sz="1550" dirty="0">
              <a:latin typeface="Arial"/>
              <a:ea typeface="Arial"/>
              <a:cs typeface="Arial"/>
              <a:sym typeface="Arial"/>
            </a:endParaRPr>
          </a:p>
          <a:p>
            <a:pPr marL="0" indent="0">
              <a:buClr>
                <a:schemeClr val="dk1"/>
              </a:buClr>
            </a:pPr>
            <a:r>
              <a:rPr lang="en-US" sz="1550" dirty="0">
                <a:latin typeface="Arial"/>
                <a:ea typeface="Arial"/>
                <a:cs typeface="Arial"/>
                <a:sym typeface="Arial"/>
              </a:rPr>
              <a:t>And also, we want to provide effective support for providers and users who implement different combinations of LOINC and SNOMED CT in their health information systems.</a:t>
            </a:r>
          </a:p>
          <a:p>
            <a:pPr marL="0" indent="0">
              <a:buClr>
                <a:schemeClr val="dk1"/>
              </a:buClr>
            </a:pPr>
            <a:endParaRPr lang="en-US" sz="1600" dirty="0">
              <a:latin typeface="Arial"/>
              <a:ea typeface="Arial"/>
              <a:cs typeface="Arial"/>
              <a:sym typeface="Arial"/>
            </a:endParaRPr>
          </a:p>
          <a:p>
            <a:pPr marL="0" indent="0">
              <a:buClr>
                <a:schemeClr val="dk1"/>
              </a:buClr>
            </a:pPr>
            <a:endParaRPr lang="en-US" sz="1800" dirty="0">
              <a:latin typeface="Arial"/>
              <a:ea typeface="Arial"/>
              <a:cs typeface="Arial"/>
              <a:sym typeface="Arial"/>
            </a:endParaRPr>
          </a:p>
        </p:txBody>
      </p:sp>
      <p:sp>
        <p:nvSpPr>
          <p:cNvPr id="143" name="Google Shape;143;g1534fdc54b8_0_0:notes"/>
          <p:cNvSpPr>
            <a:spLocks noGrp="1" noRot="1" noChangeAspect="1"/>
          </p:cNvSpPr>
          <p:nvPr>
            <p:ph type="sldImg" idx="2"/>
          </p:nvPr>
        </p:nvSpPr>
        <p:spPr>
          <a:xfrm>
            <a:off x="715963" y="1160463"/>
            <a:ext cx="5572125" cy="3135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534fdc54b8_0_35:notes"/>
          <p:cNvSpPr txBox="1">
            <a:spLocks noGrp="1"/>
          </p:cNvSpPr>
          <p:nvPr>
            <p:ph type="body" idx="1"/>
          </p:nvPr>
        </p:nvSpPr>
        <p:spPr>
          <a:xfrm>
            <a:off x="700405" y="4470837"/>
            <a:ext cx="5572125" cy="4495954"/>
          </a:xfrm>
          <a:prstGeom prst="rect">
            <a:avLst/>
          </a:prstGeom>
          <a:noFill/>
          <a:ln>
            <a:noFill/>
          </a:ln>
        </p:spPr>
        <p:txBody>
          <a:bodyPr spcFirstLastPara="1" wrap="square" lIns="93088" tIns="46531" rIns="93088" bIns="46531" anchor="t" anchorCtr="0">
            <a:noAutofit/>
          </a:bodyPr>
          <a:lstStyle/>
          <a:p>
            <a:pPr marL="0" indent="0">
              <a:buClr>
                <a:schemeClr val="dk1"/>
              </a:buClr>
            </a:pPr>
            <a:r>
              <a:rPr lang="en-US" sz="1800" dirty="0">
                <a:latin typeface="Arial"/>
                <a:ea typeface="Arial"/>
                <a:cs typeface="Arial"/>
                <a:sym typeface="Arial"/>
              </a:rPr>
              <a:t>And, what we have been working on together is </a:t>
            </a:r>
          </a:p>
          <a:p>
            <a:pPr marL="0" indent="0">
              <a:buClr>
                <a:schemeClr val="dk1"/>
              </a:buClr>
            </a:pPr>
            <a:r>
              <a:rPr lang="en-US" sz="1800" dirty="0">
                <a:latin typeface="Arial"/>
                <a:ea typeface="Arial"/>
                <a:cs typeface="Arial"/>
                <a:sym typeface="Arial"/>
              </a:rPr>
              <a:t>The LOINC Ontology: </a:t>
            </a:r>
          </a:p>
          <a:p>
            <a:pPr marL="0" indent="0">
              <a:buClr>
                <a:schemeClr val="dk1"/>
              </a:buClr>
            </a:pPr>
            <a:r>
              <a:rPr lang="en-US" sz="1800" dirty="0">
                <a:latin typeface="Arial"/>
                <a:ea typeface="Arial"/>
                <a:cs typeface="Arial"/>
                <a:sym typeface="Arial"/>
              </a:rPr>
              <a:t>which is A LOINC and SNOMED CT Interoperability Solution</a:t>
            </a:r>
          </a:p>
          <a:p>
            <a:pPr marL="0" indent="0">
              <a:buClr>
                <a:schemeClr val="dk1"/>
              </a:buClr>
            </a:pPr>
            <a:endParaRPr lang="en-US" sz="1800" dirty="0">
              <a:latin typeface="Arial"/>
              <a:ea typeface="Arial"/>
              <a:cs typeface="Arial"/>
              <a:sym typeface="Arial"/>
            </a:endParaRPr>
          </a:p>
          <a:p>
            <a:pPr marL="0" indent="0">
              <a:buClr>
                <a:schemeClr val="dk1"/>
              </a:buClr>
            </a:pPr>
            <a:r>
              <a:rPr lang="en-US" sz="1800" dirty="0">
                <a:latin typeface="Arial"/>
                <a:ea typeface="Arial"/>
                <a:cs typeface="Arial"/>
                <a:sym typeface="Arial"/>
              </a:rPr>
              <a:t>Its actually a LOINC extension of SNOMED CT where SNOMED CT provides </a:t>
            </a:r>
          </a:p>
          <a:p>
            <a:pPr marL="0" indent="0">
              <a:buClr>
                <a:schemeClr val="dk1"/>
              </a:buClr>
            </a:pPr>
            <a:r>
              <a:rPr lang="en-US" sz="1800" dirty="0">
                <a:latin typeface="Arial"/>
                <a:ea typeface="Arial"/>
                <a:cs typeface="Arial"/>
                <a:sym typeface="Arial"/>
              </a:rPr>
              <a:t>the ontological framework </a:t>
            </a:r>
          </a:p>
          <a:p>
            <a:pPr marL="0" indent="0">
              <a:buClr>
                <a:schemeClr val="dk1"/>
              </a:buClr>
            </a:pPr>
            <a:r>
              <a:rPr lang="en-US" sz="1800" dirty="0">
                <a:latin typeface="Arial"/>
                <a:ea typeface="Arial"/>
                <a:cs typeface="Arial"/>
                <a:sym typeface="Arial"/>
              </a:rPr>
              <a:t>and LOINC  provides the content.</a:t>
            </a:r>
          </a:p>
          <a:p>
            <a:pPr marL="0" indent="0">
              <a:buClr>
                <a:schemeClr val="dk1"/>
              </a:buClr>
            </a:pPr>
            <a:endParaRPr lang="en-US" sz="1800" dirty="0">
              <a:latin typeface="Arial"/>
              <a:ea typeface="Arial"/>
              <a:cs typeface="Arial"/>
              <a:sym typeface="Arial"/>
            </a:endParaRPr>
          </a:p>
          <a:p>
            <a:pPr marL="0" indent="0">
              <a:buClr>
                <a:schemeClr val="dk1"/>
              </a:buClr>
            </a:pPr>
            <a:r>
              <a:rPr lang="en-US" sz="1800" dirty="0">
                <a:latin typeface="Arial"/>
                <a:ea typeface="Arial"/>
                <a:cs typeface="Arial"/>
                <a:sym typeface="Arial"/>
              </a:rPr>
              <a:t>and it offers the ability to distribute LOINC content </a:t>
            </a:r>
          </a:p>
          <a:p>
            <a:pPr marL="0" indent="0">
              <a:buClr>
                <a:schemeClr val="dk1"/>
              </a:buClr>
            </a:pPr>
            <a:r>
              <a:rPr lang="en-US" sz="1800" dirty="0">
                <a:latin typeface="Arial"/>
                <a:ea typeface="Arial"/>
                <a:cs typeface="Arial"/>
                <a:sym typeface="Arial"/>
              </a:rPr>
              <a:t>to both LOINC and SNOMED CT users.</a:t>
            </a:r>
          </a:p>
          <a:p>
            <a:pPr marL="0" indent="0">
              <a:buClr>
                <a:schemeClr val="dk1"/>
              </a:buClr>
            </a:pPr>
            <a:endParaRPr lang="en-US" sz="1800" dirty="0">
              <a:latin typeface="Arial"/>
              <a:ea typeface="Arial"/>
              <a:cs typeface="Arial"/>
              <a:sym typeface="Arial"/>
            </a:endParaRPr>
          </a:p>
          <a:p>
            <a:pPr marL="0" indent="0">
              <a:buClr>
                <a:schemeClr val="dk1"/>
              </a:buClr>
            </a:pPr>
            <a:r>
              <a:rPr lang="en-US" sz="1800" dirty="0">
                <a:latin typeface="Arial"/>
                <a:ea typeface="Arial"/>
                <a:cs typeface="Arial"/>
                <a:sym typeface="Arial"/>
              </a:rPr>
              <a:t>And that happens by creating both </a:t>
            </a:r>
          </a:p>
          <a:p>
            <a:pPr marL="0" indent="0">
              <a:buClr>
                <a:schemeClr val="dk1"/>
              </a:buClr>
            </a:pPr>
            <a:r>
              <a:rPr lang="en-US" sz="1800" dirty="0">
                <a:latin typeface="Arial"/>
                <a:ea typeface="Arial"/>
                <a:cs typeface="Arial"/>
                <a:sym typeface="Arial"/>
              </a:rPr>
              <a:t>SNOMED CT and LOINC codes </a:t>
            </a:r>
          </a:p>
          <a:p>
            <a:pPr marL="0" indent="0">
              <a:buClr>
                <a:schemeClr val="dk1"/>
              </a:buClr>
            </a:pPr>
            <a:r>
              <a:rPr lang="en-US" sz="1800" dirty="0">
                <a:latin typeface="Arial"/>
                <a:ea typeface="Arial"/>
                <a:cs typeface="Arial"/>
                <a:sym typeface="Arial"/>
              </a:rPr>
              <a:t>for all concepts that are shared between the terminologies. </a:t>
            </a:r>
          </a:p>
          <a:p>
            <a:pPr marL="0" indent="0">
              <a:buClr>
                <a:schemeClr val="dk1"/>
              </a:buClr>
            </a:pPr>
            <a:endParaRPr lang="en-US" sz="1800" dirty="0">
              <a:latin typeface="Arial"/>
              <a:ea typeface="Arial"/>
              <a:cs typeface="Arial"/>
              <a:sym typeface="Arial"/>
            </a:endParaRPr>
          </a:p>
          <a:p>
            <a:pPr marL="0" indent="0">
              <a:buClr>
                <a:schemeClr val="dk1"/>
              </a:buClr>
            </a:pPr>
            <a:r>
              <a:rPr lang="en-US" sz="1800" dirty="0">
                <a:latin typeface="Arial"/>
                <a:ea typeface="Arial"/>
                <a:cs typeface="Arial"/>
                <a:sym typeface="Arial"/>
              </a:rPr>
              <a:t>The LOINC Ontology makes it easier for implementers to have a unified approach for implementing each standard  </a:t>
            </a:r>
          </a:p>
          <a:p>
            <a:pPr marL="0" indent="0">
              <a:buClr>
                <a:schemeClr val="dk1"/>
              </a:buClr>
            </a:pPr>
            <a:endParaRPr lang="en-US" sz="1800" dirty="0">
              <a:latin typeface="Arial"/>
              <a:ea typeface="Arial"/>
              <a:cs typeface="Arial"/>
              <a:sym typeface="Arial"/>
            </a:endParaRPr>
          </a:p>
          <a:p>
            <a:pPr marL="0" indent="0">
              <a:buClr>
                <a:schemeClr val="dk1"/>
              </a:buClr>
            </a:pPr>
            <a:r>
              <a:rPr lang="en-US" sz="1800" dirty="0">
                <a:latin typeface="Arial"/>
                <a:ea typeface="Arial"/>
                <a:cs typeface="Arial"/>
                <a:sym typeface="Arial"/>
              </a:rPr>
              <a:t>and it offers a choice to select codes based on clinical or regulatory requirements </a:t>
            </a:r>
            <a:endParaRPr dirty="0">
              <a:latin typeface="Arial"/>
              <a:ea typeface="Arial"/>
              <a:cs typeface="Arial"/>
              <a:sym typeface="Arial"/>
            </a:endParaRPr>
          </a:p>
        </p:txBody>
      </p:sp>
      <p:sp>
        <p:nvSpPr>
          <p:cNvPr id="161" name="Google Shape;161;g1534fdc54b8_0_35:notes"/>
          <p:cNvSpPr>
            <a:spLocks noGrp="1" noRot="1" noChangeAspect="1"/>
          </p:cNvSpPr>
          <p:nvPr>
            <p:ph type="sldImg" idx="2"/>
          </p:nvPr>
        </p:nvSpPr>
        <p:spPr>
          <a:xfrm>
            <a:off x="715963" y="1160463"/>
            <a:ext cx="5572125" cy="3135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079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534fdc54b8_0_16:notes"/>
          <p:cNvSpPr txBox="1">
            <a:spLocks noGrp="1"/>
          </p:cNvSpPr>
          <p:nvPr>
            <p:ph type="body" idx="1"/>
          </p:nvPr>
        </p:nvSpPr>
        <p:spPr>
          <a:xfrm>
            <a:off x="715964" y="4295775"/>
            <a:ext cx="5572124" cy="4994275"/>
          </a:xfrm>
          <a:prstGeom prst="rect">
            <a:avLst/>
          </a:prstGeom>
          <a:noFill/>
          <a:ln>
            <a:noFill/>
          </a:ln>
        </p:spPr>
        <p:txBody>
          <a:bodyPr spcFirstLastPara="1" wrap="square" lIns="93088" tIns="46531" rIns="93088" bIns="46531" anchor="t" anchorCtr="0">
            <a:noAutofit/>
          </a:bodyPr>
          <a:lstStyle/>
          <a:p>
            <a:pPr marL="0" indent="0">
              <a:buClr>
                <a:schemeClr val="dk1"/>
              </a:buClr>
            </a:pPr>
            <a:r>
              <a:rPr lang="en-US" sz="1600" dirty="0">
                <a:latin typeface="Arial"/>
                <a:ea typeface="Arial"/>
                <a:cs typeface="Arial"/>
                <a:sym typeface="Arial"/>
              </a:rPr>
              <a:t>There are a number of benefits that the extension offers including:</a:t>
            </a:r>
          </a:p>
          <a:p>
            <a:pPr marL="0" indent="0">
              <a:buClr>
                <a:schemeClr val="dk1"/>
              </a:buClr>
            </a:pPr>
            <a:r>
              <a:rPr lang="en-US" sz="1600" dirty="0">
                <a:latin typeface="Arial"/>
                <a:ea typeface="Arial"/>
                <a:cs typeface="Arial"/>
                <a:sym typeface="Arial"/>
              </a:rPr>
              <a:t>Providing pathology and laboratory content from LOINC</a:t>
            </a:r>
          </a:p>
          <a:p>
            <a:pPr marL="0" indent="0">
              <a:buClr>
                <a:schemeClr val="dk1"/>
              </a:buClr>
            </a:pPr>
            <a:r>
              <a:rPr lang="en-US" sz="1600" dirty="0">
                <a:latin typeface="Arial"/>
                <a:ea typeface="Arial"/>
                <a:cs typeface="Arial"/>
                <a:sym typeface="Arial"/>
              </a:rPr>
              <a:t>in an understood format </a:t>
            </a:r>
          </a:p>
          <a:p>
            <a:pPr marL="0" indent="0">
              <a:buClr>
                <a:schemeClr val="dk1"/>
              </a:buClr>
            </a:pPr>
            <a:r>
              <a:rPr lang="en-US" sz="1600" dirty="0">
                <a:latin typeface="Arial"/>
                <a:ea typeface="Arial"/>
                <a:cs typeface="Arial"/>
                <a:sym typeface="Arial"/>
              </a:rPr>
              <a:t>to countries that  do not currently use LOINC.</a:t>
            </a:r>
          </a:p>
          <a:p>
            <a:pPr marL="0" indent="0">
              <a:buClr>
                <a:schemeClr val="dk1"/>
              </a:buClr>
            </a:pPr>
            <a:r>
              <a:rPr lang="en-US" sz="1600" dirty="0">
                <a:latin typeface="Arial"/>
                <a:ea typeface="Arial"/>
                <a:cs typeface="Arial"/>
                <a:sym typeface="Arial"/>
              </a:rPr>
              <a:t>And as such, offers the potential for broader adoption. </a:t>
            </a:r>
          </a:p>
          <a:p>
            <a:pPr marL="0" indent="0">
              <a:buClr>
                <a:schemeClr val="dk1"/>
              </a:buClr>
            </a:pPr>
            <a:endParaRPr lang="en-US" sz="1600" dirty="0">
              <a:latin typeface="Arial"/>
              <a:ea typeface="Arial"/>
              <a:cs typeface="Arial"/>
              <a:sym typeface="Arial"/>
            </a:endParaRPr>
          </a:p>
          <a:p>
            <a:pPr marL="0" indent="0">
              <a:buClr>
                <a:schemeClr val="dk1"/>
              </a:buClr>
            </a:pPr>
            <a:r>
              <a:rPr lang="en-US" sz="1600" dirty="0">
                <a:latin typeface="Arial"/>
                <a:ea typeface="Arial"/>
                <a:cs typeface="Arial"/>
                <a:sym typeface="Arial"/>
              </a:rPr>
              <a:t>It provides an ontological representation of LOINC in response to the needs and requests of the community. </a:t>
            </a:r>
          </a:p>
          <a:p>
            <a:pPr marL="0" indent="0">
              <a:buClr>
                <a:schemeClr val="dk1"/>
              </a:buClr>
            </a:pPr>
            <a:endParaRPr lang="en-US" sz="1600" dirty="0">
              <a:latin typeface="Arial"/>
              <a:ea typeface="Arial"/>
              <a:cs typeface="Arial"/>
              <a:sym typeface="Arial"/>
            </a:endParaRPr>
          </a:p>
          <a:p>
            <a:pPr marL="0" indent="0">
              <a:buClr>
                <a:schemeClr val="dk1"/>
              </a:buClr>
            </a:pPr>
            <a:r>
              <a:rPr lang="en-US" sz="1600" dirty="0">
                <a:latin typeface="Arial"/>
                <a:ea typeface="Arial"/>
                <a:cs typeface="Arial"/>
                <a:sym typeface="Arial"/>
              </a:rPr>
              <a:t>Our collaboration leverages </a:t>
            </a:r>
          </a:p>
          <a:p>
            <a:pPr marL="0" indent="0">
              <a:buClr>
                <a:schemeClr val="dk1"/>
              </a:buClr>
            </a:pPr>
            <a:r>
              <a:rPr lang="en-US" sz="1600" dirty="0">
                <a:latin typeface="Arial"/>
                <a:ea typeface="Arial"/>
                <a:cs typeface="Arial"/>
                <a:sym typeface="Arial"/>
              </a:rPr>
              <a:t>LOINC and SNOMED CT subject matter expertise </a:t>
            </a:r>
          </a:p>
          <a:p>
            <a:pPr marL="0" indent="0">
              <a:buClr>
                <a:schemeClr val="dk1"/>
              </a:buClr>
            </a:pPr>
            <a:r>
              <a:rPr lang="en-US" sz="1600" dirty="0">
                <a:latin typeface="Arial"/>
                <a:ea typeface="Arial"/>
                <a:cs typeface="Arial"/>
                <a:sym typeface="Arial"/>
              </a:rPr>
              <a:t>ensuring that the interoperability solution is authoritative. </a:t>
            </a:r>
          </a:p>
          <a:p>
            <a:pPr marL="0" indent="0">
              <a:buClr>
                <a:schemeClr val="dk1"/>
              </a:buClr>
            </a:pPr>
            <a:endParaRPr lang="en-US" sz="1600" dirty="0">
              <a:latin typeface="Arial"/>
              <a:ea typeface="Arial"/>
              <a:cs typeface="Arial"/>
              <a:sym typeface="Arial"/>
            </a:endParaRPr>
          </a:p>
          <a:p>
            <a:pPr marL="0" indent="0">
              <a:buClr>
                <a:schemeClr val="dk1"/>
              </a:buClr>
            </a:pPr>
            <a:r>
              <a:rPr lang="en-US" sz="1600" dirty="0">
                <a:latin typeface="Arial"/>
                <a:ea typeface="Arial"/>
                <a:cs typeface="Arial"/>
                <a:sym typeface="Arial"/>
              </a:rPr>
              <a:t>And our collaboration also sets a precedent for other domains and standard collaborations.</a:t>
            </a:r>
          </a:p>
          <a:p>
            <a:pPr marL="0" indent="0">
              <a:buClr>
                <a:schemeClr val="dk1"/>
              </a:buClr>
            </a:pPr>
            <a:endParaRPr lang="en-US" sz="1600" dirty="0">
              <a:latin typeface="Arial"/>
              <a:ea typeface="Arial"/>
              <a:cs typeface="Arial"/>
              <a:sym typeface="Arial"/>
            </a:endParaRPr>
          </a:p>
          <a:p>
            <a:pPr marL="0" indent="0">
              <a:buClr>
                <a:schemeClr val="dk1"/>
              </a:buClr>
            </a:pPr>
            <a:r>
              <a:rPr lang="en-US" sz="1600" dirty="0">
                <a:latin typeface="Arial"/>
                <a:ea typeface="Arial"/>
                <a:cs typeface="Arial"/>
                <a:sym typeface="Arial"/>
              </a:rPr>
              <a:t>And with that, </a:t>
            </a:r>
          </a:p>
          <a:p>
            <a:pPr marL="0" indent="0">
              <a:buClr>
                <a:schemeClr val="dk1"/>
              </a:buClr>
            </a:pPr>
            <a:r>
              <a:rPr lang="en-US" sz="1600" dirty="0">
                <a:latin typeface="Arial"/>
                <a:ea typeface="Arial"/>
                <a:cs typeface="Arial"/>
                <a:sym typeface="Arial"/>
              </a:rPr>
              <a:t>I will turn the floor over to Stan Huff.</a:t>
            </a:r>
          </a:p>
          <a:p>
            <a:pPr marL="0" indent="0">
              <a:buClr>
                <a:schemeClr val="dk1"/>
              </a:buClr>
            </a:pPr>
            <a:endParaRPr lang="en-US" sz="1800" dirty="0">
              <a:latin typeface="Arial"/>
              <a:ea typeface="Arial"/>
              <a:cs typeface="Arial"/>
              <a:sym typeface="Arial"/>
            </a:endParaRPr>
          </a:p>
          <a:p>
            <a:pPr marL="0" indent="0">
              <a:buClr>
                <a:schemeClr val="dk1"/>
              </a:buClr>
            </a:pPr>
            <a:endParaRPr lang="en-US" sz="1800" dirty="0">
              <a:latin typeface="Arial"/>
              <a:ea typeface="Arial"/>
              <a:cs typeface="Arial"/>
              <a:sym typeface="Arial"/>
            </a:endParaRPr>
          </a:p>
        </p:txBody>
      </p:sp>
      <p:sp>
        <p:nvSpPr>
          <p:cNvPr id="170" name="Google Shape;170;g1534fdc54b8_0_16:notes"/>
          <p:cNvSpPr>
            <a:spLocks noGrp="1" noRot="1" noChangeAspect="1"/>
          </p:cNvSpPr>
          <p:nvPr>
            <p:ph type="sldImg" idx="2"/>
          </p:nvPr>
        </p:nvSpPr>
        <p:spPr>
          <a:xfrm>
            <a:off x="715963" y="1160463"/>
            <a:ext cx="5572125" cy="3135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6438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534fdc54b8_0_16:notes"/>
          <p:cNvSpPr txBox="1">
            <a:spLocks noGrp="1"/>
          </p:cNvSpPr>
          <p:nvPr>
            <p:ph type="body" idx="1"/>
          </p:nvPr>
        </p:nvSpPr>
        <p:spPr>
          <a:xfrm>
            <a:off x="700405" y="4470837"/>
            <a:ext cx="5603240" cy="3658110"/>
          </a:xfrm>
          <a:prstGeom prst="rect">
            <a:avLst/>
          </a:prstGeom>
          <a:noFill/>
          <a:ln>
            <a:noFill/>
          </a:ln>
        </p:spPr>
        <p:txBody>
          <a:bodyPr spcFirstLastPara="1" wrap="square" lIns="93088" tIns="46531" rIns="93088" bIns="46531" anchor="t" anchorCtr="0">
            <a:noAutofit/>
          </a:bodyPr>
          <a:lstStyle/>
          <a:p>
            <a:pPr marL="0" indent="0">
              <a:buClr>
                <a:schemeClr val="dk1"/>
              </a:buClr>
            </a:pPr>
            <a:r>
              <a:rPr lang="en-US" dirty="0">
                <a:latin typeface="Arial"/>
                <a:ea typeface="Arial"/>
                <a:cs typeface="Arial"/>
                <a:sym typeface="Arial"/>
              </a:rPr>
              <a:t>Earlier this week we released a preview of the extension,</a:t>
            </a:r>
          </a:p>
          <a:p>
            <a:pPr marL="0" indent="0">
              <a:buClr>
                <a:schemeClr val="dk1"/>
              </a:buClr>
            </a:pPr>
            <a:r>
              <a:rPr lang="en-US" dirty="0">
                <a:latin typeface="Arial"/>
                <a:ea typeface="Arial"/>
                <a:cs typeface="Arial"/>
                <a:sym typeface="Arial"/>
              </a:rPr>
              <a:t>It has somewhere between 23 and 24,0000 concepts from laboratory LOINC</a:t>
            </a:r>
            <a:endParaRPr dirty="0">
              <a:latin typeface="Arial"/>
              <a:ea typeface="Arial"/>
              <a:cs typeface="Arial"/>
              <a:sym typeface="Arial"/>
            </a:endParaRPr>
          </a:p>
        </p:txBody>
      </p:sp>
      <p:sp>
        <p:nvSpPr>
          <p:cNvPr id="170" name="Google Shape;170;g1534fdc54b8_0_16:notes"/>
          <p:cNvSpPr>
            <a:spLocks noGrp="1" noRot="1" noChangeAspect="1"/>
          </p:cNvSpPr>
          <p:nvPr>
            <p:ph type="sldImg" idx="2"/>
          </p:nvPr>
        </p:nvSpPr>
        <p:spPr>
          <a:xfrm>
            <a:off x="715963" y="1160463"/>
            <a:ext cx="5572125" cy="3135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792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534fdc54b8_0_16:notes"/>
          <p:cNvSpPr txBox="1">
            <a:spLocks noGrp="1"/>
          </p:cNvSpPr>
          <p:nvPr>
            <p:ph type="body" idx="1"/>
          </p:nvPr>
        </p:nvSpPr>
        <p:spPr>
          <a:xfrm>
            <a:off x="700405" y="4470837"/>
            <a:ext cx="5603240" cy="3658110"/>
          </a:xfrm>
          <a:prstGeom prst="rect">
            <a:avLst/>
          </a:prstGeom>
          <a:noFill/>
          <a:ln>
            <a:noFill/>
          </a:ln>
        </p:spPr>
        <p:txBody>
          <a:bodyPr spcFirstLastPara="1" wrap="square" lIns="93088" tIns="46531" rIns="93088" bIns="46531" anchor="t" anchorCtr="0">
            <a:noAutofit/>
          </a:bodyPr>
          <a:lstStyle/>
          <a:p>
            <a:pPr marL="0" indent="0">
              <a:buClr>
                <a:schemeClr val="dk1"/>
              </a:buClr>
            </a:pPr>
            <a:endParaRPr>
              <a:latin typeface="Arial"/>
              <a:ea typeface="Arial"/>
              <a:cs typeface="Arial"/>
              <a:sym typeface="Arial"/>
            </a:endParaRPr>
          </a:p>
        </p:txBody>
      </p:sp>
      <p:sp>
        <p:nvSpPr>
          <p:cNvPr id="170" name="Google Shape;170;g1534fdc54b8_0_16:notes"/>
          <p:cNvSpPr>
            <a:spLocks noGrp="1" noRot="1" noChangeAspect="1"/>
          </p:cNvSpPr>
          <p:nvPr>
            <p:ph type="sldImg" idx="2"/>
          </p:nvPr>
        </p:nvSpPr>
        <p:spPr>
          <a:xfrm>
            <a:off x="715963" y="1160463"/>
            <a:ext cx="5572125" cy="3135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602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16</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87375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77</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03666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78</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0675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Jim</a:t>
            </a:r>
          </a:p>
        </p:txBody>
      </p:sp>
      <p:sp>
        <p:nvSpPr>
          <p:cNvPr id="4" name="Slide Number Placeholder 3"/>
          <p:cNvSpPr>
            <a:spLocks noGrp="1"/>
          </p:cNvSpPr>
          <p:nvPr>
            <p:ph type="sldNum" sz="quarter" idx="10"/>
          </p:nvPr>
        </p:nvSpPr>
        <p:spPr/>
        <p:txBody>
          <a:bodyPr/>
          <a:lstStyle/>
          <a:p>
            <a:fld id="{C16F2460-9AD0-47E8-92F0-D0D84F5FB5A7}" type="slidenum">
              <a:rPr lang="en-US" smtClean="0"/>
              <a:t>22</a:t>
            </a:fld>
            <a:endParaRPr lang="en-US"/>
          </a:p>
        </p:txBody>
      </p:sp>
    </p:spTree>
    <p:extLst>
      <p:ext uri="{BB962C8B-B14F-4D97-AF65-F5344CB8AC3E}">
        <p14:creationId xmlns:p14="http://schemas.microsoft.com/office/powerpoint/2010/main" val="295813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the way that EHR data is re-used for research in a CDRN such as PCORnet, we realize that standards for network communication and data query must be part of the framework.  Data communication in PCORnet occurs via web services.  The data queries for retrieving facts needed to answer the research question must be unambiguously and reproducibly defined by the study protocol.  Those queries are called computable phenotypes.  In the paper I have mentioned, RR proposes a national standardization of those queries.</a:t>
            </a:r>
          </a:p>
        </p:txBody>
      </p:sp>
      <p:sp>
        <p:nvSpPr>
          <p:cNvPr id="4" name="Slide Number Placeholder 3"/>
          <p:cNvSpPr>
            <a:spLocks noGrp="1"/>
          </p:cNvSpPr>
          <p:nvPr>
            <p:ph type="sldNum" sz="quarter" idx="5"/>
          </p:nvPr>
        </p:nvSpPr>
        <p:spPr/>
        <p:txBody>
          <a:bodyPr/>
          <a:lstStyle/>
          <a:p>
            <a:pPr>
              <a:defRPr/>
            </a:pPr>
            <a:fld id="{DFE8C0A1-F9F8-447E-901C-781D62BEB5DF}" type="slidenum">
              <a:rPr lang="en-US" altLang="en-US" smtClean="0"/>
              <a:pPr>
                <a:defRPr/>
              </a:pPr>
              <a:t>23</a:t>
            </a:fld>
            <a:endParaRPr lang="en-US" altLang="en-US"/>
          </a:p>
        </p:txBody>
      </p:sp>
    </p:spTree>
    <p:extLst>
      <p:ext uri="{BB962C8B-B14F-4D97-AF65-F5344CB8AC3E}">
        <p14:creationId xmlns:p14="http://schemas.microsoft.com/office/powerpoint/2010/main" val="152669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31</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05399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075">
              <a:defRPr>
                <a:solidFill>
                  <a:schemeClr val="tx1"/>
                </a:solidFill>
                <a:latin typeface="Times New Roman" pitchFamily="18" charset="0"/>
              </a:defRPr>
            </a:lvl1pPr>
            <a:lvl2pPr marL="780868" indent="-300334" defTabSz="966075">
              <a:defRPr>
                <a:solidFill>
                  <a:schemeClr val="tx1"/>
                </a:solidFill>
                <a:latin typeface="Times New Roman" pitchFamily="18" charset="0"/>
              </a:defRPr>
            </a:lvl2pPr>
            <a:lvl3pPr marL="1201336" indent="-240267" defTabSz="966075">
              <a:defRPr>
                <a:solidFill>
                  <a:schemeClr val="tx1"/>
                </a:solidFill>
                <a:latin typeface="Times New Roman" pitchFamily="18" charset="0"/>
              </a:defRPr>
            </a:lvl3pPr>
            <a:lvl4pPr marL="1681870" indent="-240267" defTabSz="966075">
              <a:defRPr>
                <a:solidFill>
                  <a:schemeClr val="tx1"/>
                </a:solidFill>
                <a:latin typeface="Times New Roman" pitchFamily="18" charset="0"/>
              </a:defRPr>
            </a:lvl4pPr>
            <a:lvl5pPr marL="2162403" indent="-240267" defTabSz="966075">
              <a:defRPr>
                <a:solidFill>
                  <a:schemeClr val="tx1"/>
                </a:solidFill>
                <a:latin typeface="Times New Roman" pitchFamily="18" charset="0"/>
              </a:defRPr>
            </a:lvl5pPr>
            <a:lvl6pPr marL="2642938" indent="-240267" algn="ctr" defTabSz="966075" eaLnBrk="0" fontAlgn="base" hangingPunct="0">
              <a:spcBef>
                <a:spcPct val="0"/>
              </a:spcBef>
              <a:spcAft>
                <a:spcPct val="0"/>
              </a:spcAft>
              <a:defRPr>
                <a:solidFill>
                  <a:schemeClr val="tx1"/>
                </a:solidFill>
                <a:latin typeface="Times New Roman" pitchFamily="18" charset="0"/>
              </a:defRPr>
            </a:lvl6pPr>
            <a:lvl7pPr marL="3123472" indent="-240267" algn="ctr" defTabSz="966075" eaLnBrk="0" fontAlgn="base" hangingPunct="0">
              <a:spcBef>
                <a:spcPct val="0"/>
              </a:spcBef>
              <a:spcAft>
                <a:spcPct val="0"/>
              </a:spcAft>
              <a:defRPr>
                <a:solidFill>
                  <a:schemeClr val="tx1"/>
                </a:solidFill>
                <a:latin typeface="Times New Roman" pitchFamily="18" charset="0"/>
              </a:defRPr>
            </a:lvl7pPr>
            <a:lvl8pPr marL="3604006" indent="-240267" algn="ctr" defTabSz="966075" eaLnBrk="0" fontAlgn="base" hangingPunct="0">
              <a:spcBef>
                <a:spcPct val="0"/>
              </a:spcBef>
              <a:spcAft>
                <a:spcPct val="0"/>
              </a:spcAft>
              <a:defRPr>
                <a:solidFill>
                  <a:schemeClr val="tx1"/>
                </a:solidFill>
                <a:latin typeface="Times New Roman" pitchFamily="18" charset="0"/>
              </a:defRPr>
            </a:lvl8pPr>
            <a:lvl9pPr marL="4084540" indent="-240267" algn="ctr" defTabSz="966075" eaLnBrk="0" fontAlgn="base" hangingPunct="0">
              <a:spcBef>
                <a:spcPct val="0"/>
              </a:spcBef>
              <a:spcAft>
                <a:spcPct val="0"/>
              </a:spcAft>
              <a:defRPr>
                <a:solidFill>
                  <a:schemeClr val="tx1"/>
                </a:solidFill>
                <a:latin typeface="Times New Roman" pitchFamily="18" charset="0"/>
              </a:defRPr>
            </a:lvl9pPr>
          </a:lstStyle>
          <a:p>
            <a:fld id="{0E94EA60-14A3-48A4-96DB-A22575F961EF}" type="slidenum">
              <a:rPr lang="en-US" smtClean="0">
                <a:solidFill>
                  <a:prstClr val="black"/>
                </a:solidFill>
              </a:rPr>
              <a:pPr/>
              <a:t>35</a:t>
            </a:fld>
            <a:endParaRPr lang="en-US" dirty="0">
              <a:solidFill>
                <a:prstClr val="black"/>
              </a:solidFill>
            </a:endParaRPr>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lIns="95348" tIns="47674" rIns="95348" bIns="47674"/>
          <a:lstStyle/>
          <a:p>
            <a:endParaRPr lang="fr-FR" dirty="0"/>
          </a:p>
        </p:txBody>
      </p:sp>
    </p:spTree>
    <p:extLst>
      <p:ext uri="{BB962C8B-B14F-4D97-AF65-F5344CB8AC3E}">
        <p14:creationId xmlns:p14="http://schemas.microsoft.com/office/powerpoint/2010/main" val="749444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41</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23884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rebuchet MS"/>
                <a:ea typeface="Trebuchet MS"/>
                <a:cs typeface="Trebuchet MS"/>
                <a:sym typeface="Trebuchet MS"/>
              </a:rPr>
              <a:t>44</a:t>
            </a:fld>
            <a:endParaRPr lang="en-US" sz="12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92518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C8BE1-EB62-4A71-A8E2-4B9695614749}" type="slidenum">
              <a:rPr lang="en-US" smtClean="0"/>
              <a:t>51</a:t>
            </a:fld>
            <a:endParaRPr lang="en-US"/>
          </a:p>
        </p:txBody>
      </p:sp>
    </p:spTree>
    <p:extLst>
      <p:ext uri="{BB962C8B-B14F-4D97-AF65-F5344CB8AC3E}">
        <p14:creationId xmlns:p14="http://schemas.microsoft.com/office/powerpoint/2010/main" val="100583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9E04E9D6-3B7B-1F1B-9C80-1A0DCA0D1B6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455DEF-6934-A518-C0A6-2A76A158C9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7F1852A-CC68-71E6-762B-CB7D9A14477B}"/>
              </a:ext>
            </a:extLst>
          </p:cNvPr>
          <p:cNvSpPr>
            <a:spLocks noGrp="1" noChangeArrowheads="1"/>
          </p:cNvSpPr>
          <p:nvPr>
            <p:ph type="sldNum" sz="quarter" idx="12"/>
          </p:nvPr>
        </p:nvSpPr>
        <p:spPr>
          <a:ln/>
        </p:spPr>
        <p:txBody>
          <a:bodyPr/>
          <a:lstStyle>
            <a:lvl1pPr>
              <a:defRPr/>
            </a:lvl1pPr>
          </a:lstStyle>
          <a:p>
            <a:pPr>
              <a:defRPr/>
            </a:pPr>
            <a:fld id="{4FBD2EC1-6B88-4F6D-ACC3-D9D08BF1D149}" type="slidenum">
              <a:rPr lang="en-US" altLang="en-US"/>
              <a:pPr>
                <a:defRPr/>
              </a:pPr>
              <a:t>‹#›</a:t>
            </a:fld>
            <a:endParaRPr lang="en-US" altLang="en-US"/>
          </a:p>
        </p:txBody>
      </p:sp>
    </p:spTree>
    <p:extLst>
      <p:ext uri="{BB962C8B-B14F-4D97-AF65-F5344CB8AC3E}">
        <p14:creationId xmlns:p14="http://schemas.microsoft.com/office/powerpoint/2010/main" val="40352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2DC59-B467-B16D-57FF-ED611AAC3E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844E30-F448-988C-E246-2AC34B4580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BEA67B-89E7-5FB0-431A-124987DDA38C}"/>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5" name="Footer Placeholder 4">
            <a:extLst>
              <a:ext uri="{FF2B5EF4-FFF2-40B4-BE49-F238E27FC236}">
                <a16:creationId xmlns:a16="http://schemas.microsoft.com/office/drawing/2014/main" id="{8F744FBF-2EC4-6617-88AD-2F5A92850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C1680-A5C7-474B-7902-C0B5FDA54F75}"/>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202589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778A-83ED-7902-4919-5F813C069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AB4697-36A3-2609-3F0B-ADC0F645FA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661A9-01F9-823A-6CDB-7E138FDD61AD}"/>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5" name="Footer Placeholder 4">
            <a:extLst>
              <a:ext uri="{FF2B5EF4-FFF2-40B4-BE49-F238E27FC236}">
                <a16:creationId xmlns:a16="http://schemas.microsoft.com/office/drawing/2014/main" id="{A7CC35DD-DF2C-0AB0-6864-4B99794E0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153E-DC3A-18F7-2590-3A464A4C4204}"/>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418010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BF1B-19C3-AFD9-879D-C1DFD4029D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07A0A8-0AF4-F902-14C2-F7EDC167E3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A53086-7792-22DD-FAD4-E0F172B7AD34}"/>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5" name="Footer Placeholder 4">
            <a:extLst>
              <a:ext uri="{FF2B5EF4-FFF2-40B4-BE49-F238E27FC236}">
                <a16:creationId xmlns:a16="http://schemas.microsoft.com/office/drawing/2014/main" id="{3CC0D068-9663-60B3-3B18-DB00A3E7A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948C19-CC22-9F74-E328-D4E6F4916584}"/>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138604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77A5-AF54-B895-99B4-BBF5385BC8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36F86-B637-F5B6-71EE-2286273AEA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19EE0-F941-4332-7B3C-D88CE0D614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18C1EA-C172-7376-3E61-CE0D79CDEB42}"/>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6" name="Footer Placeholder 5">
            <a:extLst>
              <a:ext uri="{FF2B5EF4-FFF2-40B4-BE49-F238E27FC236}">
                <a16:creationId xmlns:a16="http://schemas.microsoft.com/office/drawing/2014/main" id="{E8BEE6FE-8ACA-E65B-BC98-80D0E4787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DE507-0DA6-D821-6ADB-2B692F3C8909}"/>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826458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0EC6-4451-64FB-5D32-19D60559C1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4C92D1-EAE5-2ED4-3C53-669192AF99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78F891-A05A-2A9A-13F9-8264024604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68E024-9C77-B486-1D93-38B9208DA4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B16048-FD71-CA1F-E311-056B2C8C55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BAF27A-B9A0-F451-4BB0-967E8BBFC74C}"/>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8" name="Footer Placeholder 7">
            <a:extLst>
              <a:ext uri="{FF2B5EF4-FFF2-40B4-BE49-F238E27FC236}">
                <a16:creationId xmlns:a16="http://schemas.microsoft.com/office/drawing/2014/main" id="{9FD344B4-B2A2-6216-DB8D-317D9EEC5E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4FF4AC-616B-B44B-5095-49AA7723A168}"/>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708841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F0F1-2755-1E3D-D076-B681C5EF7F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303E2-1C43-DE72-EBF6-499E277984E3}"/>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4" name="Footer Placeholder 3">
            <a:extLst>
              <a:ext uri="{FF2B5EF4-FFF2-40B4-BE49-F238E27FC236}">
                <a16:creationId xmlns:a16="http://schemas.microsoft.com/office/drawing/2014/main" id="{CD8D3431-F836-ED52-CE75-C777552278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BC8BC8-461C-867C-C11C-0C45C43A8049}"/>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3787990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47B07-EDEA-1A75-7CAA-C3A9EE05CEEB}"/>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3" name="Footer Placeholder 2">
            <a:extLst>
              <a:ext uri="{FF2B5EF4-FFF2-40B4-BE49-F238E27FC236}">
                <a16:creationId xmlns:a16="http://schemas.microsoft.com/office/drawing/2014/main" id="{17FFADDE-8493-DFFA-1D80-773BB98D9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92DEE1-75C1-7C26-6A2F-897C570300A1}"/>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3418980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50E22-5795-C183-405E-DF24923D7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06FB6F-91A4-A8B3-631F-E92EFC16C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FBCE5F-32F6-0A86-FD7E-D24AF7264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C558B-209D-4E54-601A-7BC0CD0D3BDB}"/>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6" name="Footer Placeholder 5">
            <a:extLst>
              <a:ext uri="{FF2B5EF4-FFF2-40B4-BE49-F238E27FC236}">
                <a16:creationId xmlns:a16="http://schemas.microsoft.com/office/drawing/2014/main" id="{16DED8E2-3F0F-F168-DC54-0D55D0F8F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03C15-55EE-7EB9-B6CD-F02428EDAEB2}"/>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230073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7675-2812-EE71-7F30-368824130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A24816-F515-4BB1-A500-00EF06B1B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79B0DF-9EBD-6098-DFD6-56F50A773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89567-D5FF-A987-637D-60A76A5DF5E1}"/>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6" name="Footer Placeholder 5">
            <a:extLst>
              <a:ext uri="{FF2B5EF4-FFF2-40B4-BE49-F238E27FC236}">
                <a16:creationId xmlns:a16="http://schemas.microsoft.com/office/drawing/2014/main" id="{58F924C8-3FD9-CB40-9206-8D634B537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5B100C-726B-0CAB-4833-6782FFD30064}"/>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1424269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41AA-054C-A779-D141-A759C288E4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E7ED52-9509-C9B0-8B1B-B7992CE09B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D7506F-D86F-A008-2C00-8E4E4B9DC1D5}"/>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5" name="Footer Placeholder 4">
            <a:extLst>
              <a:ext uri="{FF2B5EF4-FFF2-40B4-BE49-F238E27FC236}">
                <a16:creationId xmlns:a16="http://schemas.microsoft.com/office/drawing/2014/main" id="{ABC78985-B5B2-D78B-30A9-42C5A55B2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37193-81FD-DF5B-F4FD-941B18F4F2D8}"/>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593350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55"/>
        <p:cNvGrpSpPr/>
        <p:nvPr/>
      </p:nvGrpSpPr>
      <p:grpSpPr>
        <a:xfrm>
          <a:off x="0" y="0"/>
          <a:ext cx="0" cy="0"/>
          <a:chOff x="0" y="0"/>
          <a:chExt cx="0" cy="0"/>
        </a:xfrm>
      </p:grpSpPr>
      <p:sp>
        <p:nvSpPr>
          <p:cNvPr id="58" name="Google Shape;58;p6"/>
          <p:cNvSpPr txBox="1">
            <a:spLocks noGrp="1"/>
          </p:cNvSpPr>
          <p:nvPr userDrawn="1">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marL="182880" lvl="0" algn="l">
              <a:lnSpc>
                <a:spcPct val="100000"/>
              </a:lnSpc>
              <a:spcBef>
                <a:spcPts val="600"/>
              </a:spcBef>
              <a:spcAft>
                <a:spcPts val="0"/>
              </a:spcAft>
              <a:buClr>
                <a:schemeClr val="dk1"/>
              </a:buClr>
              <a:buSzPts val="1800"/>
              <a:buFont typeface="Arial"/>
              <a:buChar char="•"/>
              <a:defRPr sz="2400">
                <a:solidFill>
                  <a:schemeClr val="dk1"/>
                </a:solidFill>
                <a:latin typeface="+mj-lt"/>
                <a:ea typeface="Trebuchet MS"/>
                <a:cs typeface="Trebuchet MS"/>
                <a:sym typeface="Trebuchet M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lang="en-US" dirty="0"/>
          </a:p>
          <a:p>
            <a:pPr lvl="1"/>
            <a:endParaRPr dirty="0"/>
          </a:p>
        </p:txBody>
      </p:sp>
      <p:cxnSp>
        <p:nvCxnSpPr>
          <p:cNvPr id="59" name="Google Shape;59;p6"/>
          <p:cNvCxnSpPr/>
          <p:nvPr userDrawn="1"/>
        </p:nvCxnSpPr>
        <p:spPr>
          <a:xfrm rot="10800000">
            <a:off x="3" y="524524"/>
            <a:ext cx="377368" cy="0"/>
          </a:xfrm>
          <a:prstGeom prst="straightConnector1">
            <a:avLst/>
          </a:prstGeom>
          <a:noFill/>
          <a:ln w="114300" cap="flat" cmpd="sng">
            <a:solidFill>
              <a:schemeClr val="lt1"/>
            </a:solidFill>
            <a:prstDash val="solid"/>
            <a:miter lim="800000"/>
            <a:headEnd type="none" w="sm" len="sm"/>
            <a:tailEnd type="none" w="sm" len="sm"/>
          </a:ln>
        </p:spPr>
      </p:cxnSp>
      <p:sp>
        <p:nvSpPr>
          <p:cNvPr id="108" name="Google Shape;13;p9">
            <a:extLst>
              <a:ext uri="{FF2B5EF4-FFF2-40B4-BE49-F238E27FC236}">
                <a16:creationId xmlns:a16="http://schemas.microsoft.com/office/drawing/2014/main" id="{F059D65A-FB87-B3D9-B79F-41A09D47FF37}"/>
              </a:ext>
            </a:extLst>
          </p:cNvPr>
          <p:cNvSpPr/>
          <p:nvPr userDrawn="1"/>
        </p:nvSpPr>
        <p:spPr>
          <a:xfrm>
            <a:off x="11763272" y="1680389"/>
            <a:ext cx="3600" cy="3996000"/>
          </a:xfrm>
          <a:prstGeom prst="rect">
            <a:avLst/>
          </a:prstGeom>
          <a:solidFill>
            <a:srgbClr val="B2B7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Light"/>
              <a:ea typeface="Mulish Light"/>
              <a:cs typeface="Mulish Light"/>
              <a:sym typeface="Mulish Light"/>
            </a:endParaRPr>
          </a:p>
        </p:txBody>
      </p:sp>
      <p:sp>
        <p:nvSpPr>
          <p:cNvPr id="109" name="Google Shape;15;p9">
            <a:extLst>
              <a:ext uri="{FF2B5EF4-FFF2-40B4-BE49-F238E27FC236}">
                <a16:creationId xmlns:a16="http://schemas.microsoft.com/office/drawing/2014/main" id="{87B986D3-FA00-44BE-59E3-406F1238A055}"/>
              </a:ext>
            </a:extLst>
          </p:cNvPr>
          <p:cNvSpPr txBox="1"/>
          <p:nvPr userDrawn="1"/>
        </p:nvSpPr>
        <p:spPr>
          <a:xfrm>
            <a:off x="11567688" y="271032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CA" sz="1400" b="0" i="0" u="none" strike="noStrike" cap="none">
                <a:solidFill>
                  <a:schemeClr val="dk1"/>
                </a:solidFill>
                <a:latin typeface="Mulish Light"/>
                <a:ea typeface="Mulish Light"/>
                <a:cs typeface="Mulish Light"/>
                <a:sym typeface="Mulish Light"/>
              </a:rPr>
              <a:t>‹#›</a:t>
            </a:fld>
            <a:endParaRPr sz="1400" b="0" i="0" u="none" strike="noStrike" cap="none">
              <a:solidFill>
                <a:schemeClr val="dk1"/>
              </a:solidFill>
              <a:latin typeface="Mulish Light"/>
              <a:ea typeface="Mulish Light"/>
              <a:cs typeface="Mulish Light"/>
              <a:sym typeface="Mulish Light"/>
            </a:endParaRPr>
          </a:p>
        </p:txBody>
      </p:sp>
      <p:sp>
        <p:nvSpPr>
          <p:cNvPr id="111" name="Google Shape;67;p7">
            <a:extLst>
              <a:ext uri="{FF2B5EF4-FFF2-40B4-BE49-F238E27FC236}">
                <a16:creationId xmlns:a16="http://schemas.microsoft.com/office/drawing/2014/main" id="{8705E1F6-9F9F-DFC7-91D6-43C512C4EEE0}"/>
              </a:ext>
            </a:extLst>
          </p:cNvPr>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mj-lt"/>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cxnSp>
        <p:nvCxnSpPr>
          <p:cNvPr id="112" name="Google Shape;68;p7">
            <a:extLst>
              <a:ext uri="{FF2B5EF4-FFF2-40B4-BE49-F238E27FC236}">
                <a16:creationId xmlns:a16="http://schemas.microsoft.com/office/drawing/2014/main" id="{DF8B5959-2482-69F7-14F3-D38698528C95}"/>
              </a:ext>
            </a:extLst>
          </p:cNvPr>
          <p:cNvCxnSpPr/>
          <p:nvPr userDrawn="1"/>
        </p:nvCxnSpPr>
        <p:spPr>
          <a:xfrm rot="10800000">
            <a:off x="3" y="676925"/>
            <a:ext cx="377368" cy="0"/>
          </a:xfrm>
          <a:prstGeom prst="straightConnector1">
            <a:avLst/>
          </a:prstGeom>
          <a:noFill/>
          <a:ln w="114300" cap="flat" cmpd="sng">
            <a:solidFill>
              <a:schemeClr val="accent4"/>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1B21A9-8822-8832-5E5B-62F5CE1127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0AC015-ECB5-C217-E754-D927236CB6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A488D-7561-8F41-A3CA-1D40346D2F90}"/>
              </a:ext>
            </a:extLst>
          </p:cNvPr>
          <p:cNvSpPr>
            <a:spLocks noGrp="1"/>
          </p:cNvSpPr>
          <p:nvPr>
            <p:ph type="dt" sz="half" idx="10"/>
          </p:nvPr>
        </p:nvSpPr>
        <p:spPr/>
        <p:txBody>
          <a:bodyPr/>
          <a:lstStyle/>
          <a:p>
            <a:fld id="{70926F91-3DB3-49A6-A9CD-41D26C43CA07}" type="datetimeFigureOut">
              <a:rPr lang="en-US" smtClean="0"/>
              <a:t>10/23/2023</a:t>
            </a:fld>
            <a:endParaRPr lang="en-US"/>
          </a:p>
        </p:txBody>
      </p:sp>
      <p:sp>
        <p:nvSpPr>
          <p:cNvPr id="5" name="Footer Placeholder 4">
            <a:extLst>
              <a:ext uri="{FF2B5EF4-FFF2-40B4-BE49-F238E27FC236}">
                <a16:creationId xmlns:a16="http://schemas.microsoft.com/office/drawing/2014/main" id="{565FB85C-FD7B-EE42-4597-C2F3018CB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6546-BF0B-2ABF-0D99-F5E70E117F8F}"/>
              </a:ext>
            </a:extLst>
          </p:cNvPr>
          <p:cNvSpPr>
            <a:spLocks noGrp="1"/>
          </p:cNvSpPr>
          <p:nvPr>
            <p:ph type="sldNum" sz="quarter" idx="12"/>
          </p:nvPr>
        </p:nvSpPr>
        <p:spPr/>
        <p:txBody>
          <a:bodyPr/>
          <a:lstStyle/>
          <a:p>
            <a:fld id="{69361CB9-83A7-4704-A9FA-5305163351D2}" type="slidenum">
              <a:rPr lang="en-US" smtClean="0"/>
              <a:t>‹#›</a:t>
            </a:fld>
            <a:endParaRPr lang="en-US"/>
          </a:p>
        </p:txBody>
      </p:sp>
    </p:spTree>
    <p:extLst>
      <p:ext uri="{BB962C8B-B14F-4D97-AF65-F5344CB8AC3E}">
        <p14:creationId xmlns:p14="http://schemas.microsoft.com/office/powerpoint/2010/main" val="1498643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129"/>
        <p:cNvGrpSpPr/>
        <p:nvPr/>
      </p:nvGrpSpPr>
      <p:grpSpPr>
        <a:xfrm>
          <a:off x="0" y="0"/>
          <a:ext cx="0" cy="0"/>
          <a:chOff x="0" y="0"/>
          <a:chExt cx="0" cy="0"/>
        </a:xfrm>
      </p:grpSpPr>
      <p:sp>
        <p:nvSpPr>
          <p:cNvPr id="130" name="Google Shape;130;g2498d24fe36_1_6"/>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1" name="Google Shape;131;g2498d24fe36_1_6"/>
          <p:cNvSpPr>
            <a:spLocks noGrp="1"/>
          </p:cNvSpPr>
          <p:nvPr>
            <p:ph type="pic" idx="2"/>
          </p:nvPr>
        </p:nvSpPr>
        <p:spPr>
          <a:xfrm>
            <a:off x="13231947" y="6104022"/>
            <a:ext cx="901148" cy="901148"/>
          </a:xfrm>
          <a:prstGeom prst="rect">
            <a:avLst/>
          </a:prstGeom>
          <a:noFill/>
          <a:ln>
            <a:noFill/>
          </a:ln>
        </p:spPr>
      </p:sp>
      <p:sp>
        <p:nvSpPr>
          <p:cNvPr id="132" name="Google Shape;132;g2498d24fe36_1_6"/>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3" name="Google Shape;133;g2498d24fe36_1_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33F79"/>
              </a:solidFill>
              <a:effectLst/>
              <a:uLnTx/>
              <a:uFillTx/>
              <a:latin typeface="Arial"/>
              <a:ea typeface="Arial"/>
              <a:cs typeface="Arial"/>
              <a:sym typeface="Arial"/>
            </a:endParaRPr>
          </a:p>
        </p:txBody>
      </p:sp>
      <p:sp>
        <p:nvSpPr>
          <p:cNvPr id="134" name="Google Shape;134;g2498d24fe36_1_6"/>
          <p:cNvSpPr>
            <a:spLocks noGrp="1"/>
          </p:cNvSpPr>
          <p:nvPr>
            <p:ph type="pic" idx="3"/>
          </p:nvPr>
        </p:nvSpPr>
        <p:spPr>
          <a:xfrm>
            <a:off x="-7" y="-8"/>
            <a:ext cx="918000" cy="918000"/>
          </a:xfrm>
          <a:prstGeom prst="rect">
            <a:avLst/>
          </a:prstGeom>
          <a:noFill/>
          <a:ln>
            <a:noFill/>
          </a:ln>
        </p:spPr>
      </p:sp>
      <p:pic>
        <p:nvPicPr>
          <p:cNvPr id="135" name="Google Shape;135;g2498d24fe36_1_6"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136" name="Google Shape;136;g2498d24fe36_1_6"/>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70133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12_Title and Content" preserve="1">
  <p:cSld name="12_Title and Content">
    <p:spTree>
      <p:nvGrpSpPr>
        <p:cNvPr id="1" name="Shape 137"/>
        <p:cNvGrpSpPr/>
        <p:nvPr/>
      </p:nvGrpSpPr>
      <p:grpSpPr>
        <a:xfrm>
          <a:off x="0" y="0"/>
          <a:ext cx="0" cy="0"/>
          <a:chOff x="0" y="0"/>
          <a:chExt cx="0" cy="0"/>
        </a:xfrm>
      </p:grpSpPr>
      <p:sp>
        <p:nvSpPr>
          <p:cNvPr id="138" name="Google Shape;138;g2498d24fe36_1_14"/>
          <p:cNvSpPr>
            <a:spLocks noGrp="1"/>
          </p:cNvSpPr>
          <p:nvPr>
            <p:ph type="pic" idx="2"/>
          </p:nvPr>
        </p:nvSpPr>
        <p:spPr>
          <a:xfrm>
            <a:off x="0" y="0"/>
            <a:ext cx="8553450" cy="6858000"/>
          </a:xfrm>
          <a:prstGeom prst="rect">
            <a:avLst/>
          </a:prstGeom>
          <a:solidFill>
            <a:srgbClr val="F2F2F2"/>
          </a:solidFill>
          <a:ln>
            <a:noFill/>
          </a:ln>
        </p:spPr>
      </p:sp>
      <p:sp>
        <p:nvSpPr>
          <p:cNvPr id="139" name="Google Shape;139;g2498d24fe36_1_14"/>
          <p:cNvSpPr txBox="1"/>
          <p:nvPr/>
        </p:nvSpPr>
        <p:spPr>
          <a:xfrm>
            <a:off x="10834687" y="6205475"/>
            <a:ext cx="994001" cy="46166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400" b="0" i="0" u="none" strike="noStrike" kern="0" cap="none" spc="0" normalizeH="0" baseline="0" noProof="0">
                <a:ln>
                  <a:noFill/>
                </a:ln>
                <a:solidFill>
                  <a:srgbClr val="A5A5A5"/>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6600" b="0" i="0" u="none" strike="noStrike" kern="0" cap="none" spc="0" normalizeH="0" baseline="0" noProof="0">
              <a:ln>
                <a:noFill/>
              </a:ln>
              <a:solidFill>
                <a:srgbClr val="A5A5A5"/>
              </a:solidFill>
              <a:effectLst/>
              <a:uLnTx/>
              <a:uFillTx/>
              <a:latin typeface="Arial"/>
              <a:ea typeface="Arial"/>
              <a:cs typeface="Arial"/>
              <a:sym typeface="Arial"/>
            </a:endParaRPr>
          </a:p>
        </p:txBody>
      </p:sp>
    </p:spTree>
    <p:extLst>
      <p:ext uri="{BB962C8B-B14F-4D97-AF65-F5344CB8AC3E}">
        <p14:creationId xmlns:p14="http://schemas.microsoft.com/office/powerpoint/2010/main" val="1541403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Title Slide" preserve="1">
  <p:cSld name="7_Title Slide">
    <p:spTree>
      <p:nvGrpSpPr>
        <p:cNvPr id="1" name="Shape 140"/>
        <p:cNvGrpSpPr/>
        <p:nvPr/>
      </p:nvGrpSpPr>
      <p:grpSpPr>
        <a:xfrm>
          <a:off x="0" y="0"/>
          <a:ext cx="0" cy="0"/>
          <a:chOff x="0" y="0"/>
          <a:chExt cx="0" cy="0"/>
        </a:xfrm>
      </p:grpSpPr>
      <p:sp>
        <p:nvSpPr>
          <p:cNvPr id="141" name="Google Shape;141;g2498d24fe36_1_17"/>
          <p:cNvSpPr/>
          <p:nvPr/>
        </p:nvSpPr>
        <p:spPr>
          <a:xfrm>
            <a:off x="0" y="0"/>
            <a:ext cx="4724400" cy="6862032"/>
          </a:xfrm>
          <a:prstGeom prst="rect">
            <a:avLst/>
          </a:prstGeom>
          <a:solidFill>
            <a:srgbClr val="8C288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 name="Google Shape;142;g2498d24fe36_1_17"/>
          <p:cNvSpPr/>
          <p:nvPr/>
        </p:nvSpPr>
        <p:spPr>
          <a:xfrm>
            <a:off x="618629" y="671681"/>
            <a:ext cx="3496171" cy="5518671"/>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143" name="Google Shape;143;g2498d24fe36_1_17"/>
          <p:cNvGrpSpPr/>
          <p:nvPr/>
        </p:nvGrpSpPr>
        <p:grpSpPr>
          <a:xfrm>
            <a:off x="11152259" y="150635"/>
            <a:ext cx="894148" cy="882138"/>
            <a:chOff x="9241877" y="3976244"/>
            <a:chExt cx="2599770" cy="2467903"/>
          </a:xfrm>
        </p:grpSpPr>
        <p:sp>
          <p:nvSpPr>
            <p:cNvPr id="144" name="Google Shape;144;g2498d24fe36_1_17"/>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45" name="Google Shape;145;g2498d24fe36_1_17"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46" name="Google Shape;146;g2498d24fe36_1_17"/>
          <p:cNvSpPr>
            <a:spLocks noGrp="1"/>
          </p:cNvSpPr>
          <p:nvPr>
            <p:ph type="pic" idx="2"/>
          </p:nvPr>
        </p:nvSpPr>
        <p:spPr>
          <a:xfrm>
            <a:off x="4724393" y="5944017"/>
            <a:ext cx="918000" cy="918000"/>
          </a:xfrm>
          <a:prstGeom prst="rect">
            <a:avLst/>
          </a:prstGeom>
          <a:noFill/>
          <a:ln>
            <a:noFill/>
          </a:ln>
        </p:spPr>
      </p:sp>
      <p:pic>
        <p:nvPicPr>
          <p:cNvPr id="147" name="Google Shape;147;g2498d24fe36_1_17"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48" name="Google Shape;148;g2498d24fe36_1_17"/>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88276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reserve="1">
  <p:cSld name="1_Title Slide">
    <p:spTree>
      <p:nvGrpSpPr>
        <p:cNvPr id="1" name="Shape 149"/>
        <p:cNvGrpSpPr/>
        <p:nvPr/>
      </p:nvGrpSpPr>
      <p:grpSpPr>
        <a:xfrm>
          <a:off x="0" y="0"/>
          <a:ext cx="0" cy="0"/>
          <a:chOff x="0" y="0"/>
          <a:chExt cx="0" cy="0"/>
        </a:xfrm>
      </p:grpSpPr>
      <p:sp>
        <p:nvSpPr>
          <p:cNvPr id="150" name="Google Shape;150;g2498d24fe36_1_26"/>
          <p:cNvSpPr/>
          <p:nvPr/>
        </p:nvSpPr>
        <p:spPr>
          <a:xfrm>
            <a:off x="0" y="0"/>
            <a:ext cx="3222171" cy="6858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1" name="Google Shape;151;g2498d24fe36_1_26"/>
          <p:cNvSpPr>
            <a:spLocks noGrp="1"/>
          </p:cNvSpPr>
          <p:nvPr>
            <p:ph type="pic" idx="2"/>
          </p:nvPr>
        </p:nvSpPr>
        <p:spPr>
          <a:xfrm>
            <a:off x="899884" y="0"/>
            <a:ext cx="4613409" cy="6131859"/>
          </a:xfrm>
          <a:prstGeom prst="rect">
            <a:avLst/>
          </a:prstGeom>
          <a:solidFill>
            <a:schemeClr val="lt1"/>
          </a:solidFill>
          <a:ln>
            <a:noFill/>
          </a:ln>
        </p:spPr>
      </p:sp>
      <p:grpSp>
        <p:nvGrpSpPr>
          <p:cNvPr id="152" name="Google Shape;152;g2498d24fe36_1_26"/>
          <p:cNvGrpSpPr/>
          <p:nvPr/>
        </p:nvGrpSpPr>
        <p:grpSpPr>
          <a:xfrm>
            <a:off x="11152259" y="150635"/>
            <a:ext cx="894148" cy="882138"/>
            <a:chOff x="9241877" y="3976244"/>
            <a:chExt cx="2599770" cy="2467903"/>
          </a:xfrm>
        </p:grpSpPr>
        <p:sp>
          <p:nvSpPr>
            <p:cNvPr id="153" name="Google Shape;153;g2498d24fe36_1_2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54" name="Google Shape;154;g2498d24fe36_1_2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55" name="Google Shape;155;g2498d24fe36_1_2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56" name="Google Shape;156;g2498d24fe36_1_2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96958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7_Title Slide" preserve="1">
  <p:cSld name="17_Title Slide">
    <p:spTree>
      <p:nvGrpSpPr>
        <p:cNvPr id="1" name="Shape 157"/>
        <p:cNvGrpSpPr/>
        <p:nvPr/>
      </p:nvGrpSpPr>
      <p:grpSpPr>
        <a:xfrm>
          <a:off x="0" y="0"/>
          <a:ext cx="0" cy="0"/>
          <a:chOff x="0" y="0"/>
          <a:chExt cx="0" cy="0"/>
        </a:xfrm>
      </p:grpSpPr>
      <p:sp>
        <p:nvSpPr>
          <p:cNvPr id="158" name="Google Shape;158;g2498d24fe36_1_34"/>
          <p:cNvSpPr>
            <a:spLocks noGrp="1"/>
          </p:cNvSpPr>
          <p:nvPr>
            <p:ph type="pic" idx="2"/>
          </p:nvPr>
        </p:nvSpPr>
        <p:spPr>
          <a:xfrm>
            <a:off x="0" y="3429001"/>
            <a:ext cx="3048000" cy="3429000"/>
          </a:xfrm>
          <a:prstGeom prst="rect">
            <a:avLst/>
          </a:prstGeom>
          <a:solidFill>
            <a:schemeClr val="lt1"/>
          </a:solidFill>
          <a:ln>
            <a:noFill/>
          </a:ln>
        </p:spPr>
      </p:sp>
      <p:sp>
        <p:nvSpPr>
          <p:cNvPr id="159" name="Google Shape;159;g2498d24fe36_1_34"/>
          <p:cNvSpPr>
            <a:spLocks noGrp="1"/>
          </p:cNvSpPr>
          <p:nvPr>
            <p:ph type="pic" idx="3"/>
          </p:nvPr>
        </p:nvSpPr>
        <p:spPr>
          <a:xfrm>
            <a:off x="3048000" y="1"/>
            <a:ext cx="3048000" cy="3429000"/>
          </a:xfrm>
          <a:prstGeom prst="rect">
            <a:avLst/>
          </a:prstGeom>
          <a:solidFill>
            <a:schemeClr val="lt1"/>
          </a:solidFill>
          <a:ln>
            <a:noFill/>
          </a:ln>
        </p:spPr>
      </p:sp>
      <p:sp>
        <p:nvSpPr>
          <p:cNvPr id="160" name="Google Shape;160;g2498d24fe36_1_34"/>
          <p:cNvSpPr/>
          <p:nvPr/>
        </p:nvSpPr>
        <p:spPr>
          <a:xfrm>
            <a:off x="0" y="0"/>
            <a:ext cx="3048000" cy="3429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61" name="Google Shape;161;g2498d24fe36_1_34"/>
          <p:cNvSpPr/>
          <p:nvPr/>
        </p:nvSpPr>
        <p:spPr>
          <a:xfrm>
            <a:off x="3048000" y="3429000"/>
            <a:ext cx="3048000" cy="342900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62" name="Google Shape;162;g2498d24fe36_1_34"/>
          <p:cNvGrpSpPr/>
          <p:nvPr/>
        </p:nvGrpSpPr>
        <p:grpSpPr>
          <a:xfrm>
            <a:off x="11151949" y="150459"/>
            <a:ext cx="894071" cy="881992"/>
            <a:chOff x="9241877" y="3976244"/>
            <a:chExt cx="2599800" cy="2467800"/>
          </a:xfrm>
        </p:grpSpPr>
        <p:sp>
          <p:nvSpPr>
            <p:cNvPr id="163" name="Google Shape;163;g2498d24fe36_1_3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64" name="Google Shape;164;g2498d24fe36_1_3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165" name="Google Shape;165;g2498d24fe36_1_34"/>
          <p:cNvSpPr>
            <a:spLocks noGrp="1"/>
          </p:cNvSpPr>
          <p:nvPr>
            <p:ph type="pic" idx="4"/>
          </p:nvPr>
        </p:nvSpPr>
        <p:spPr>
          <a:xfrm>
            <a:off x="-7" y="5935092"/>
            <a:ext cx="918000" cy="918000"/>
          </a:xfrm>
          <a:prstGeom prst="rect">
            <a:avLst/>
          </a:prstGeom>
          <a:noFill/>
          <a:ln>
            <a:noFill/>
          </a:ln>
        </p:spPr>
      </p:sp>
      <p:pic>
        <p:nvPicPr>
          <p:cNvPr id="166" name="Google Shape;166;g2498d24fe36_1_3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67" name="Google Shape;167;g2498d24fe36_1_3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81956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and Content" preserve="1">
  <p:cSld name="2_Title and Content">
    <p:spTree>
      <p:nvGrpSpPr>
        <p:cNvPr id="1" name="Shape 168"/>
        <p:cNvGrpSpPr/>
        <p:nvPr/>
      </p:nvGrpSpPr>
      <p:grpSpPr>
        <a:xfrm>
          <a:off x="0" y="0"/>
          <a:ext cx="0" cy="0"/>
          <a:chOff x="0" y="0"/>
          <a:chExt cx="0" cy="0"/>
        </a:xfrm>
      </p:grpSpPr>
      <p:pic>
        <p:nvPicPr>
          <p:cNvPr id="169" name="Google Shape;169;g2498d24fe36_1_4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70" name="Google Shape;170;g2498d24fe36_1_45"/>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1" name="Google Shape;171;g2498d24fe36_1_45"/>
          <p:cNvSpPr>
            <a:spLocks noGrp="1"/>
          </p:cNvSpPr>
          <p:nvPr>
            <p:ph type="pic" idx="2"/>
          </p:nvPr>
        </p:nvSpPr>
        <p:spPr>
          <a:xfrm>
            <a:off x="13568021" y="6710021"/>
            <a:ext cx="918000" cy="918000"/>
          </a:xfrm>
          <a:prstGeom prst="rect">
            <a:avLst/>
          </a:prstGeom>
          <a:noFill/>
          <a:ln>
            <a:noFill/>
          </a:ln>
        </p:spPr>
      </p:sp>
      <p:sp>
        <p:nvSpPr>
          <p:cNvPr id="172" name="Google Shape;172;g2498d24fe36_1_45"/>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3" name="Google Shape;173;g2498d24fe36_1_45"/>
          <p:cNvGrpSpPr/>
          <p:nvPr/>
        </p:nvGrpSpPr>
        <p:grpSpPr>
          <a:xfrm>
            <a:off x="11152259" y="150635"/>
            <a:ext cx="894148" cy="882138"/>
            <a:chOff x="9241877" y="3976244"/>
            <a:chExt cx="2599770" cy="2467903"/>
          </a:xfrm>
        </p:grpSpPr>
        <p:sp>
          <p:nvSpPr>
            <p:cNvPr id="174" name="Google Shape;174;g2498d24fe36_1_45"/>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75" name="Google Shape;175;g2498d24fe36_1_45"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76" name="Google Shape;176;g2498d24fe36_1_45"/>
          <p:cNvSpPr>
            <a:spLocks noGrp="1"/>
          </p:cNvSpPr>
          <p:nvPr>
            <p:ph type="pic" idx="3"/>
          </p:nvPr>
        </p:nvSpPr>
        <p:spPr>
          <a:xfrm>
            <a:off x="-7" y="5935092"/>
            <a:ext cx="918000" cy="918000"/>
          </a:xfrm>
          <a:prstGeom prst="rect">
            <a:avLst/>
          </a:prstGeom>
          <a:noFill/>
          <a:ln>
            <a:noFill/>
          </a:ln>
        </p:spPr>
      </p:sp>
      <p:pic>
        <p:nvPicPr>
          <p:cNvPr id="177" name="Google Shape;177;g2498d24fe36_1_45"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78" name="Google Shape;178;g2498d24fe36_1_45"/>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197948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_Title and Content" preserve="1">
  <p:cSld name="27_Title and Content">
    <p:spTree>
      <p:nvGrpSpPr>
        <p:cNvPr id="1" name="Shape 179"/>
        <p:cNvGrpSpPr/>
        <p:nvPr/>
      </p:nvGrpSpPr>
      <p:grpSpPr>
        <a:xfrm>
          <a:off x="0" y="0"/>
          <a:ext cx="0" cy="0"/>
          <a:chOff x="0" y="0"/>
          <a:chExt cx="0" cy="0"/>
        </a:xfrm>
      </p:grpSpPr>
      <p:sp>
        <p:nvSpPr>
          <p:cNvPr id="180" name="Google Shape;180;g2498d24fe36_1_56"/>
          <p:cNvSpPr/>
          <p:nvPr/>
        </p:nvSpPr>
        <p:spPr>
          <a:xfrm>
            <a:off x="11141765" y="1371600"/>
            <a:ext cx="1050235" cy="548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1" name="Google Shape;181;g2498d24fe36_1_56"/>
          <p:cNvSpPr>
            <a:spLocks noGrp="1"/>
          </p:cNvSpPr>
          <p:nvPr>
            <p:ph type="pic" idx="2"/>
          </p:nvPr>
        </p:nvSpPr>
        <p:spPr>
          <a:xfrm>
            <a:off x="0" y="1371600"/>
            <a:ext cx="2975429" cy="3294063"/>
          </a:xfrm>
          <a:prstGeom prst="rect">
            <a:avLst/>
          </a:prstGeom>
          <a:solidFill>
            <a:schemeClr val="lt2"/>
          </a:solidFill>
          <a:ln>
            <a:noFill/>
          </a:ln>
        </p:spPr>
      </p:sp>
      <p:sp>
        <p:nvSpPr>
          <p:cNvPr id="182" name="Google Shape;182;g2498d24fe36_1_56"/>
          <p:cNvSpPr>
            <a:spLocks noGrp="1"/>
          </p:cNvSpPr>
          <p:nvPr>
            <p:ph type="pic" idx="3"/>
          </p:nvPr>
        </p:nvSpPr>
        <p:spPr>
          <a:xfrm>
            <a:off x="3018971" y="1371600"/>
            <a:ext cx="2975429" cy="3294063"/>
          </a:xfrm>
          <a:prstGeom prst="rect">
            <a:avLst/>
          </a:prstGeom>
          <a:solidFill>
            <a:schemeClr val="lt2"/>
          </a:solidFill>
          <a:ln>
            <a:noFill/>
          </a:ln>
        </p:spPr>
      </p:sp>
      <p:sp>
        <p:nvSpPr>
          <p:cNvPr id="183" name="Google Shape;183;g2498d24fe36_1_56"/>
          <p:cNvSpPr>
            <a:spLocks noGrp="1"/>
          </p:cNvSpPr>
          <p:nvPr>
            <p:ph type="pic" idx="4"/>
          </p:nvPr>
        </p:nvSpPr>
        <p:spPr>
          <a:xfrm>
            <a:off x="6008914" y="1371600"/>
            <a:ext cx="3164115" cy="3294063"/>
          </a:xfrm>
          <a:prstGeom prst="rect">
            <a:avLst/>
          </a:prstGeom>
          <a:solidFill>
            <a:schemeClr val="lt2"/>
          </a:solidFill>
          <a:ln>
            <a:noFill/>
          </a:ln>
        </p:spPr>
      </p:sp>
      <p:sp>
        <p:nvSpPr>
          <p:cNvPr id="184" name="Google Shape;184;g2498d24fe36_1_56"/>
          <p:cNvSpPr>
            <a:spLocks noGrp="1"/>
          </p:cNvSpPr>
          <p:nvPr>
            <p:ph type="pic" idx="5"/>
          </p:nvPr>
        </p:nvSpPr>
        <p:spPr>
          <a:xfrm>
            <a:off x="9187543" y="1371600"/>
            <a:ext cx="2960915" cy="3294063"/>
          </a:xfrm>
          <a:prstGeom prst="rect">
            <a:avLst/>
          </a:prstGeom>
          <a:solidFill>
            <a:schemeClr val="lt2"/>
          </a:solidFill>
          <a:ln>
            <a:noFill/>
          </a:ln>
        </p:spPr>
      </p:sp>
      <p:sp>
        <p:nvSpPr>
          <p:cNvPr id="185" name="Google Shape;185;g2498d24fe36_1_56"/>
          <p:cNvSpPr txBox="1"/>
          <p:nvPr/>
        </p:nvSpPr>
        <p:spPr>
          <a:xfrm>
            <a:off x="11567688" y="628711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6" name="Google Shape;186;g2498d24fe36_1_56"/>
          <p:cNvSpPr>
            <a:spLocks noGrp="1"/>
          </p:cNvSpPr>
          <p:nvPr>
            <p:ph type="pic" idx="6"/>
          </p:nvPr>
        </p:nvSpPr>
        <p:spPr>
          <a:xfrm>
            <a:off x="13119652" y="5596863"/>
            <a:ext cx="901148" cy="901148"/>
          </a:xfrm>
          <a:prstGeom prst="rect">
            <a:avLst/>
          </a:prstGeom>
          <a:noFill/>
          <a:ln>
            <a:noFill/>
          </a:ln>
        </p:spPr>
      </p:sp>
      <p:grpSp>
        <p:nvGrpSpPr>
          <p:cNvPr id="187" name="Google Shape;187;g2498d24fe36_1_56"/>
          <p:cNvGrpSpPr/>
          <p:nvPr/>
        </p:nvGrpSpPr>
        <p:grpSpPr>
          <a:xfrm>
            <a:off x="11152259" y="150635"/>
            <a:ext cx="894148" cy="882138"/>
            <a:chOff x="9241877" y="3976244"/>
            <a:chExt cx="2599770" cy="2467903"/>
          </a:xfrm>
        </p:grpSpPr>
        <p:sp>
          <p:nvSpPr>
            <p:cNvPr id="188" name="Google Shape;188;g2498d24fe36_1_5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89" name="Google Shape;189;g2498d24fe36_1_5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90" name="Google Shape;190;g2498d24fe36_1_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91" name="Google Shape;191;g2498d24fe36_1_56"/>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2" name="Google Shape;192;g2498d24fe36_1_56"/>
          <p:cNvSpPr>
            <a:spLocks noGrp="1"/>
          </p:cNvSpPr>
          <p:nvPr>
            <p:ph type="pic" idx="7"/>
          </p:nvPr>
        </p:nvSpPr>
        <p:spPr>
          <a:xfrm>
            <a:off x="-7" y="5935092"/>
            <a:ext cx="918000" cy="918000"/>
          </a:xfrm>
          <a:prstGeom prst="rect">
            <a:avLst/>
          </a:prstGeom>
          <a:noFill/>
          <a:ln>
            <a:noFill/>
          </a:ln>
        </p:spPr>
      </p:sp>
      <p:pic>
        <p:nvPicPr>
          <p:cNvPr id="193" name="Google Shape;193;g2498d24fe36_1_56"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94" name="Google Shape;194;g2498d24fe36_1_5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9456470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reserve="1">
  <p:cSld name="1_Blank">
    <p:spTree>
      <p:nvGrpSpPr>
        <p:cNvPr id="1" name="Shape 195"/>
        <p:cNvGrpSpPr/>
        <p:nvPr/>
      </p:nvGrpSpPr>
      <p:grpSpPr>
        <a:xfrm>
          <a:off x="0" y="0"/>
          <a:ext cx="0" cy="0"/>
          <a:chOff x="0" y="0"/>
          <a:chExt cx="0" cy="0"/>
        </a:xfrm>
      </p:grpSpPr>
      <p:sp>
        <p:nvSpPr>
          <p:cNvPr id="196" name="Google Shape;196;g2498d24fe36_1_72"/>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7" name="Google Shape;197;g2498d24fe36_1_72"/>
          <p:cNvSpPr>
            <a:spLocks noGrp="1"/>
          </p:cNvSpPr>
          <p:nvPr>
            <p:ph type="pic" idx="2"/>
          </p:nvPr>
        </p:nvSpPr>
        <p:spPr>
          <a:xfrm>
            <a:off x="13231947" y="6104022"/>
            <a:ext cx="901148" cy="901148"/>
          </a:xfrm>
          <a:prstGeom prst="rect">
            <a:avLst/>
          </a:prstGeom>
          <a:noFill/>
          <a:ln>
            <a:noFill/>
          </a:ln>
        </p:spPr>
      </p:sp>
      <p:sp>
        <p:nvSpPr>
          <p:cNvPr id="198" name="Google Shape;198;g2498d24fe36_1_72"/>
          <p:cNvSpPr/>
          <p:nvPr/>
        </p:nvSpPr>
        <p:spPr>
          <a:xfrm flipH="1">
            <a:off x="6095999" y="0"/>
            <a:ext cx="1056571" cy="594360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9" name="Google Shape;199;g2498d24fe36_1_72"/>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00" name="Google Shape;200;g2498d24fe36_1_72"/>
          <p:cNvGrpSpPr/>
          <p:nvPr/>
        </p:nvGrpSpPr>
        <p:grpSpPr>
          <a:xfrm>
            <a:off x="11151949" y="150459"/>
            <a:ext cx="894071" cy="881992"/>
            <a:chOff x="9241877" y="3976244"/>
            <a:chExt cx="2599800" cy="2467800"/>
          </a:xfrm>
        </p:grpSpPr>
        <p:sp>
          <p:nvSpPr>
            <p:cNvPr id="201" name="Google Shape;201;g2498d24fe36_1_72"/>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02" name="Google Shape;202;g2498d24fe36_1_72"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03" name="Google Shape;203;g2498d24fe36_1_72"/>
          <p:cNvSpPr txBox="1">
            <a:spLocks noGrp="1"/>
          </p:cNvSpPr>
          <p:nvPr>
            <p:ph type="ctrTitle"/>
          </p:nvPr>
        </p:nvSpPr>
        <p:spPr>
          <a:xfrm>
            <a:off x="400050" y="255350"/>
            <a:ext cx="51978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pic>
        <p:nvPicPr>
          <p:cNvPr id="204" name="Google Shape;204;g2498d24fe36_1_7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pic>
        <p:nvPicPr>
          <p:cNvPr id="205" name="Google Shape;205;g2498d24fe36_1_72"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06" name="Google Shape;206;g2498d24fe36_1_72"/>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051169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_Title Slide" preserve="1">
  <p:cSld name="25_Title Slide">
    <p:bg>
      <p:bgPr>
        <a:solidFill>
          <a:schemeClr val="lt1"/>
        </a:solidFill>
        <a:effectLst/>
      </p:bgPr>
    </p:bg>
    <p:spTree>
      <p:nvGrpSpPr>
        <p:cNvPr id="1" name="Shape 207"/>
        <p:cNvGrpSpPr/>
        <p:nvPr/>
      </p:nvGrpSpPr>
      <p:grpSpPr>
        <a:xfrm>
          <a:off x="0" y="0"/>
          <a:ext cx="0" cy="0"/>
          <a:chOff x="0" y="0"/>
          <a:chExt cx="0" cy="0"/>
        </a:xfrm>
      </p:grpSpPr>
      <p:sp>
        <p:nvSpPr>
          <p:cNvPr id="208" name="Google Shape;208;g2498d24fe36_1_84"/>
          <p:cNvSpPr/>
          <p:nvPr/>
        </p:nvSpPr>
        <p:spPr>
          <a:xfrm>
            <a:off x="0" y="0"/>
            <a:ext cx="7658100" cy="6858000"/>
          </a:xfrm>
          <a:custGeom>
            <a:avLst/>
            <a:gdLst/>
            <a:ahLst/>
            <a:cxnLst/>
            <a:rect l="l" t="t" r="r" b="b"/>
            <a:pathLst>
              <a:path w="7658100" h="6858000" extrusionOk="0">
                <a:moveTo>
                  <a:pt x="0" y="0"/>
                </a:moveTo>
                <a:lnTo>
                  <a:pt x="1729248" y="0"/>
                </a:lnTo>
                <a:lnTo>
                  <a:pt x="7658100" y="6858000"/>
                </a:lnTo>
                <a:lnTo>
                  <a:pt x="0" y="685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9" name="Google Shape;209;g2498d24fe36_1_84"/>
          <p:cNvSpPr>
            <a:spLocks noGrp="1"/>
          </p:cNvSpPr>
          <p:nvPr>
            <p:ph type="pic" idx="2"/>
          </p:nvPr>
        </p:nvSpPr>
        <p:spPr>
          <a:xfrm>
            <a:off x="1132113" y="1301250"/>
            <a:ext cx="4738411" cy="2989870"/>
          </a:xfrm>
          <a:prstGeom prst="rect">
            <a:avLst/>
          </a:prstGeom>
          <a:solidFill>
            <a:schemeClr val="lt1"/>
          </a:solidFill>
          <a:ln>
            <a:noFill/>
          </a:ln>
        </p:spPr>
      </p:sp>
      <p:grpSp>
        <p:nvGrpSpPr>
          <p:cNvPr id="210" name="Google Shape;210;g2498d24fe36_1_84"/>
          <p:cNvGrpSpPr/>
          <p:nvPr/>
        </p:nvGrpSpPr>
        <p:grpSpPr>
          <a:xfrm>
            <a:off x="11151949" y="150459"/>
            <a:ext cx="894071" cy="881992"/>
            <a:chOff x="9241877" y="3976244"/>
            <a:chExt cx="2599800" cy="2467800"/>
          </a:xfrm>
        </p:grpSpPr>
        <p:sp>
          <p:nvSpPr>
            <p:cNvPr id="211" name="Google Shape;211;g2498d24fe36_1_8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12" name="Google Shape;212;g2498d24fe36_1_8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13" name="Google Shape;213;g2498d24fe36_1_84"/>
          <p:cNvSpPr>
            <a:spLocks noGrp="1"/>
          </p:cNvSpPr>
          <p:nvPr>
            <p:ph type="pic" idx="3"/>
          </p:nvPr>
        </p:nvSpPr>
        <p:spPr>
          <a:xfrm>
            <a:off x="-7" y="5935092"/>
            <a:ext cx="918000" cy="918000"/>
          </a:xfrm>
          <a:prstGeom prst="rect">
            <a:avLst/>
          </a:prstGeom>
          <a:noFill/>
          <a:ln>
            <a:noFill/>
          </a:ln>
        </p:spPr>
      </p:sp>
      <p:pic>
        <p:nvPicPr>
          <p:cNvPr id="214" name="Google Shape;214;g2498d24fe36_1_8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15" name="Google Shape;215;g2498d24fe36_1_8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6542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 userDrawn="1">
  <p:cSld name="Thanks  ">
    <p:spTree>
      <p:nvGrpSpPr>
        <p:cNvPr id="1" name="Shape 3713"/>
        <p:cNvGrpSpPr/>
        <p:nvPr/>
      </p:nvGrpSpPr>
      <p:grpSpPr>
        <a:xfrm>
          <a:off x="0" y="0"/>
          <a:ext cx="0" cy="0"/>
          <a:chOff x="0" y="0"/>
          <a:chExt cx="0" cy="0"/>
        </a:xfrm>
      </p:grpSpPr>
      <p:sp>
        <p:nvSpPr>
          <p:cNvPr id="3714" name="Google Shape;3714;p36"/>
          <p:cNvSpPr txBox="1">
            <a:spLocks noGrp="1"/>
          </p:cNvSpPr>
          <p:nvPr>
            <p:ph type="ctrTitle"/>
          </p:nvPr>
        </p:nvSpPr>
        <p:spPr>
          <a:xfrm>
            <a:off x="6096000" y="608200"/>
            <a:ext cx="5116400" cy="3973136"/>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4800" b="1">
                <a:solidFill>
                  <a:schemeClr val="accent6"/>
                </a:solidFill>
                <a:latin typeface="+mj-lt"/>
              </a:defRPr>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endParaRPr dirty="0"/>
          </a:p>
        </p:txBody>
      </p:sp>
    </p:spTree>
    <p:extLst>
      <p:ext uri="{BB962C8B-B14F-4D97-AF65-F5344CB8AC3E}">
        <p14:creationId xmlns:p14="http://schemas.microsoft.com/office/powerpoint/2010/main" val="1102260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reserve="1">
  <p:cSld name="1_Blank">
    <p:spTree>
      <p:nvGrpSpPr>
        <p:cNvPr id="1" name="Shape 216"/>
        <p:cNvGrpSpPr/>
        <p:nvPr/>
      </p:nvGrpSpPr>
      <p:grpSpPr>
        <a:xfrm>
          <a:off x="0" y="0"/>
          <a:ext cx="0" cy="0"/>
          <a:chOff x="0" y="0"/>
          <a:chExt cx="0" cy="0"/>
        </a:xfrm>
      </p:grpSpPr>
      <p:sp>
        <p:nvSpPr>
          <p:cNvPr id="217" name="Google Shape;217;g2498d24fe36_1_93"/>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18" name="Google Shape;218;g2498d24fe36_1_93"/>
          <p:cNvSpPr>
            <a:spLocks noGrp="1"/>
          </p:cNvSpPr>
          <p:nvPr>
            <p:ph type="pic" idx="2"/>
          </p:nvPr>
        </p:nvSpPr>
        <p:spPr>
          <a:xfrm>
            <a:off x="13231947" y="6104022"/>
            <a:ext cx="901148" cy="901148"/>
          </a:xfrm>
          <a:prstGeom prst="rect">
            <a:avLst/>
          </a:prstGeom>
          <a:noFill/>
          <a:ln>
            <a:noFill/>
          </a:ln>
        </p:spPr>
      </p:sp>
      <p:sp>
        <p:nvSpPr>
          <p:cNvPr id="219" name="Google Shape;219;g2498d24fe36_1_93"/>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20" name="Google Shape;220;g2498d24fe36_1_93"/>
          <p:cNvGrpSpPr/>
          <p:nvPr/>
        </p:nvGrpSpPr>
        <p:grpSpPr>
          <a:xfrm>
            <a:off x="11151949" y="150459"/>
            <a:ext cx="894071" cy="881992"/>
            <a:chOff x="9241877" y="3976244"/>
            <a:chExt cx="2599800" cy="2467800"/>
          </a:xfrm>
        </p:grpSpPr>
        <p:sp>
          <p:nvSpPr>
            <p:cNvPr id="221" name="Google Shape;221;g2498d24fe36_1_93"/>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22" name="Google Shape;222;g2498d24fe36_1_93"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23" name="Google Shape;223;g2498d24fe36_1_9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224" name="Google Shape;224;g2498d24fe36_1_93"/>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225" name="Google Shape;225;g2498d24fe36_1_9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33F79"/>
              </a:solidFill>
              <a:effectLst/>
              <a:uLnTx/>
              <a:uFillTx/>
              <a:latin typeface="Arial"/>
              <a:ea typeface="Arial"/>
              <a:cs typeface="Arial"/>
              <a:sym typeface="Arial"/>
            </a:endParaRPr>
          </a:p>
        </p:txBody>
      </p:sp>
      <p:sp>
        <p:nvSpPr>
          <p:cNvPr id="226" name="Google Shape;226;g2498d24fe36_1_93"/>
          <p:cNvSpPr>
            <a:spLocks noGrp="1"/>
          </p:cNvSpPr>
          <p:nvPr>
            <p:ph type="pic" idx="3"/>
          </p:nvPr>
        </p:nvSpPr>
        <p:spPr>
          <a:xfrm>
            <a:off x="-7" y="5935092"/>
            <a:ext cx="918000" cy="918000"/>
          </a:xfrm>
          <a:prstGeom prst="rect">
            <a:avLst/>
          </a:prstGeom>
          <a:noFill/>
          <a:ln>
            <a:noFill/>
          </a:ln>
        </p:spPr>
      </p:sp>
      <p:pic>
        <p:nvPicPr>
          <p:cNvPr id="227" name="Google Shape;227;g2498d24fe36_1_93"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28" name="Google Shape;228;g2498d24fe36_1_93"/>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29594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Title Slide" preserve="1">
  <p:cSld name="6_Title Slide">
    <p:spTree>
      <p:nvGrpSpPr>
        <p:cNvPr id="1" name="Shape 229"/>
        <p:cNvGrpSpPr/>
        <p:nvPr/>
      </p:nvGrpSpPr>
      <p:grpSpPr>
        <a:xfrm>
          <a:off x="0" y="0"/>
          <a:ext cx="0" cy="0"/>
          <a:chOff x="0" y="0"/>
          <a:chExt cx="0" cy="0"/>
        </a:xfrm>
      </p:grpSpPr>
      <p:sp>
        <p:nvSpPr>
          <p:cNvPr id="230" name="Google Shape;230;g2498d24fe36_1_106"/>
          <p:cNvSpPr>
            <a:spLocks noGrp="1"/>
          </p:cNvSpPr>
          <p:nvPr>
            <p:ph type="pic" idx="2"/>
          </p:nvPr>
        </p:nvSpPr>
        <p:spPr>
          <a:xfrm>
            <a:off x="1035855" y="1232115"/>
            <a:ext cx="4031545" cy="4425186"/>
          </a:xfrm>
          <a:prstGeom prst="rect">
            <a:avLst/>
          </a:prstGeom>
          <a:solidFill>
            <a:srgbClr val="BFBFBF"/>
          </a:solidFill>
          <a:ln>
            <a:noFill/>
          </a:ln>
        </p:spPr>
      </p:sp>
      <p:grpSp>
        <p:nvGrpSpPr>
          <p:cNvPr id="231" name="Google Shape;231;g2498d24fe36_1_106"/>
          <p:cNvGrpSpPr/>
          <p:nvPr/>
        </p:nvGrpSpPr>
        <p:grpSpPr>
          <a:xfrm>
            <a:off x="11151949" y="150459"/>
            <a:ext cx="894071" cy="881992"/>
            <a:chOff x="9241877" y="3976244"/>
            <a:chExt cx="2599800" cy="2467800"/>
          </a:xfrm>
        </p:grpSpPr>
        <p:sp>
          <p:nvSpPr>
            <p:cNvPr id="232" name="Google Shape;232;g2498d24fe36_1_10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33" name="Google Shape;233;g2498d24fe36_1_10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34" name="Google Shape;234;g2498d24fe36_1_10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35" name="Google Shape;235;g2498d24fe36_1_10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93817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reserve="1">
  <p:cSld name="15_Custom Layout">
    <p:spTree>
      <p:nvGrpSpPr>
        <p:cNvPr id="1" name="Shape 236"/>
        <p:cNvGrpSpPr/>
        <p:nvPr/>
      </p:nvGrpSpPr>
      <p:grpSpPr>
        <a:xfrm>
          <a:off x="0" y="0"/>
          <a:ext cx="0" cy="0"/>
          <a:chOff x="0" y="0"/>
          <a:chExt cx="0" cy="0"/>
        </a:xfrm>
      </p:grpSpPr>
      <p:sp>
        <p:nvSpPr>
          <p:cNvPr id="237" name="Google Shape;237;g2498d24fe36_1_113"/>
          <p:cNvSpPr>
            <a:spLocks noGrp="1"/>
          </p:cNvSpPr>
          <p:nvPr>
            <p:ph type="pic" idx="2"/>
          </p:nvPr>
        </p:nvSpPr>
        <p:spPr>
          <a:xfrm>
            <a:off x="5559460" y="0"/>
            <a:ext cx="6984283" cy="6858000"/>
          </a:xfrm>
          <a:prstGeom prst="rect">
            <a:avLst/>
          </a:prstGeom>
          <a:solidFill>
            <a:srgbClr val="BFBFBF"/>
          </a:solidFill>
          <a:ln>
            <a:noFill/>
          </a:ln>
        </p:spPr>
      </p:sp>
      <p:pic>
        <p:nvPicPr>
          <p:cNvPr id="238" name="Google Shape;238;g2498d24fe36_1_113"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39" name="Google Shape;239;g2498d24fe36_1_113"/>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t>‹#›</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1169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129"/>
        <p:cNvGrpSpPr/>
        <p:nvPr/>
      </p:nvGrpSpPr>
      <p:grpSpPr>
        <a:xfrm>
          <a:off x="0" y="0"/>
          <a:ext cx="0" cy="0"/>
          <a:chOff x="0" y="0"/>
          <a:chExt cx="0" cy="0"/>
        </a:xfrm>
      </p:grpSpPr>
      <p:sp>
        <p:nvSpPr>
          <p:cNvPr id="130" name="Google Shape;130;g2498d24fe36_1_6"/>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1" name="Google Shape;131;g2498d24fe36_1_6"/>
          <p:cNvSpPr>
            <a:spLocks noGrp="1"/>
          </p:cNvSpPr>
          <p:nvPr>
            <p:ph type="pic" idx="2"/>
          </p:nvPr>
        </p:nvSpPr>
        <p:spPr>
          <a:xfrm>
            <a:off x="13231947" y="6104022"/>
            <a:ext cx="901148" cy="901148"/>
          </a:xfrm>
          <a:prstGeom prst="rect">
            <a:avLst/>
          </a:prstGeom>
          <a:noFill/>
          <a:ln>
            <a:noFill/>
          </a:ln>
        </p:spPr>
      </p:sp>
      <p:sp>
        <p:nvSpPr>
          <p:cNvPr id="132" name="Google Shape;132;g2498d24fe36_1_6"/>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2498d24fe36_1_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134" name="Google Shape;134;g2498d24fe36_1_6"/>
          <p:cNvSpPr>
            <a:spLocks noGrp="1"/>
          </p:cNvSpPr>
          <p:nvPr>
            <p:ph type="pic" idx="3"/>
          </p:nvPr>
        </p:nvSpPr>
        <p:spPr>
          <a:xfrm>
            <a:off x="-7" y="-8"/>
            <a:ext cx="918000" cy="918000"/>
          </a:xfrm>
          <a:prstGeom prst="rect">
            <a:avLst/>
          </a:prstGeom>
          <a:noFill/>
          <a:ln>
            <a:noFill/>
          </a:ln>
        </p:spPr>
      </p:sp>
      <p:pic>
        <p:nvPicPr>
          <p:cNvPr id="135" name="Google Shape;135;g2498d24fe36_1_6"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136" name="Google Shape;136;g2498d24fe36_1_6"/>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9314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2_Title and Content" preserve="1">
  <p:cSld name="12_Title and Content">
    <p:spTree>
      <p:nvGrpSpPr>
        <p:cNvPr id="1" name="Shape 137"/>
        <p:cNvGrpSpPr/>
        <p:nvPr/>
      </p:nvGrpSpPr>
      <p:grpSpPr>
        <a:xfrm>
          <a:off x="0" y="0"/>
          <a:ext cx="0" cy="0"/>
          <a:chOff x="0" y="0"/>
          <a:chExt cx="0" cy="0"/>
        </a:xfrm>
      </p:grpSpPr>
      <p:sp>
        <p:nvSpPr>
          <p:cNvPr id="138" name="Google Shape;138;g2498d24fe36_1_14"/>
          <p:cNvSpPr>
            <a:spLocks noGrp="1"/>
          </p:cNvSpPr>
          <p:nvPr>
            <p:ph type="pic" idx="2"/>
          </p:nvPr>
        </p:nvSpPr>
        <p:spPr>
          <a:xfrm>
            <a:off x="0" y="0"/>
            <a:ext cx="8553450" cy="6858000"/>
          </a:xfrm>
          <a:prstGeom prst="rect">
            <a:avLst/>
          </a:prstGeom>
          <a:solidFill>
            <a:srgbClr val="F2F2F2"/>
          </a:solidFill>
          <a:ln>
            <a:noFill/>
          </a:ln>
        </p:spPr>
      </p:sp>
      <p:sp>
        <p:nvSpPr>
          <p:cNvPr id="139" name="Google Shape;139;g2498d24fe36_1_14"/>
          <p:cNvSpPr txBox="1"/>
          <p:nvPr/>
        </p:nvSpPr>
        <p:spPr>
          <a:xfrm>
            <a:off x="10834687" y="6205475"/>
            <a:ext cx="994001"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fld id="{00000000-1234-1234-1234-123412341234}" type="slidenum">
              <a:rPr lang="en-US" sz="2400" b="0" i="0" u="none" strike="noStrike" cap="none">
                <a:solidFill>
                  <a:srgbClr val="A5A5A5"/>
                </a:solidFill>
                <a:latin typeface="Arial"/>
                <a:ea typeface="Arial"/>
                <a:cs typeface="Arial"/>
                <a:sym typeface="Arial"/>
              </a:rPr>
              <a:t>‹#›</a:t>
            </a:fld>
            <a:endParaRPr sz="166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9158979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Slide" preserve="1">
  <p:cSld name="7_Title Slide">
    <p:spTree>
      <p:nvGrpSpPr>
        <p:cNvPr id="1" name="Shape 140"/>
        <p:cNvGrpSpPr/>
        <p:nvPr/>
      </p:nvGrpSpPr>
      <p:grpSpPr>
        <a:xfrm>
          <a:off x="0" y="0"/>
          <a:ext cx="0" cy="0"/>
          <a:chOff x="0" y="0"/>
          <a:chExt cx="0" cy="0"/>
        </a:xfrm>
      </p:grpSpPr>
      <p:sp>
        <p:nvSpPr>
          <p:cNvPr id="141" name="Google Shape;141;g2498d24fe36_1_17"/>
          <p:cNvSpPr/>
          <p:nvPr/>
        </p:nvSpPr>
        <p:spPr>
          <a:xfrm>
            <a:off x="0" y="0"/>
            <a:ext cx="4724400" cy="6862032"/>
          </a:xfrm>
          <a:prstGeom prst="rect">
            <a:avLst/>
          </a:prstGeom>
          <a:solidFill>
            <a:srgbClr val="8C28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g2498d24fe36_1_17"/>
          <p:cNvSpPr/>
          <p:nvPr/>
        </p:nvSpPr>
        <p:spPr>
          <a:xfrm>
            <a:off x="618629" y="671681"/>
            <a:ext cx="3496171" cy="5518671"/>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3" name="Google Shape;143;g2498d24fe36_1_17"/>
          <p:cNvGrpSpPr/>
          <p:nvPr/>
        </p:nvGrpSpPr>
        <p:grpSpPr>
          <a:xfrm>
            <a:off x="11152259" y="150635"/>
            <a:ext cx="894148" cy="882138"/>
            <a:chOff x="9241877" y="3976244"/>
            <a:chExt cx="2599770" cy="2467903"/>
          </a:xfrm>
        </p:grpSpPr>
        <p:sp>
          <p:nvSpPr>
            <p:cNvPr id="144" name="Google Shape;144;g2498d24fe36_1_17"/>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5" name="Google Shape;145;g2498d24fe36_1_17"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46" name="Google Shape;146;g2498d24fe36_1_17"/>
          <p:cNvSpPr>
            <a:spLocks noGrp="1"/>
          </p:cNvSpPr>
          <p:nvPr>
            <p:ph type="pic" idx="2"/>
          </p:nvPr>
        </p:nvSpPr>
        <p:spPr>
          <a:xfrm>
            <a:off x="4724393" y="5944017"/>
            <a:ext cx="918000" cy="918000"/>
          </a:xfrm>
          <a:prstGeom prst="rect">
            <a:avLst/>
          </a:prstGeom>
          <a:noFill/>
          <a:ln>
            <a:noFill/>
          </a:ln>
        </p:spPr>
      </p:sp>
      <p:pic>
        <p:nvPicPr>
          <p:cNvPr id="147" name="Google Shape;147;g2498d24fe36_1_17"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48" name="Google Shape;148;g2498d24fe36_1_17"/>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71242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Slide" preserve="1">
  <p:cSld name="1_Title Slide">
    <p:spTree>
      <p:nvGrpSpPr>
        <p:cNvPr id="1" name="Shape 149"/>
        <p:cNvGrpSpPr/>
        <p:nvPr/>
      </p:nvGrpSpPr>
      <p:grpSpPr>
        <a:xfrm>
          <a:off x="0" y="0"/>
          <a:ext cx="0" cy="0"/>
          <a:chOff x="0" y="0"/>
          <a:chExt cx="0" cy="0"/>
        </a:xfrm>
      </p:grpSpPr>
      <p:sp>
        <p:nvSpPr>
          <p:cNvPr id="150" name="Google Shape;150;g2498d24fe36_1_26"/>
          <p:cNvSpPr/>
          <p:nvPr/>
        </p:nvSpPr>
        <p:spPr>
          <a:xfrm>
            <a:off x="0" y="0"/>
            <a:ext cx="3222171" cy="6858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g2498d24fe36_1_26"/>
          <p:cNvSpPr>
            <a:spLocks noGrp="1"/>
          </p:cNvSpPr>
          <p:nvPr>
            <p:ph type="pic" idx="2"/>
          </p:nvPr>
        </p:nvSpPr>
        <p:spPr>
          <a:xfrm>
            <a:off x="899884" y="0"/>
            <a:ext cx="4613409" cy="6131859"/>
          </a:xfrm>
          <a:prstGeom prst="rect">
            <a:avLst/>
          </a:prstGeom>
          <a:solidFill>
            <a:schemeClr val="lt1"/>
          </a:solidFill>
          <a:ln>
            <a:noFill/>
          </a:ln>
        </p:spPr>
      </p:sp>
      <p:grpSp>
        <p:nvGrpSpPr>
          <p:cNvPr id="152" name="Google Shape;152;g2498d24fe36_1_26"/>
          <p:cNvGrpSpPr/>
          <p:nvPr/>
        </p:nvGrpSpPr>
        <p:grpSpPr>
          <a:xfrm>
            <a:off x="11152259" y="150635"/>
            <a:ext cx="894148" cy="882138"/>
            <a:chOff x="9241877" y="3976244"/>
            <a:chExt cx="2599770" cy="2467903"/>
          </a:xfrm>
        </p:grpSpPr>
        <p:sp>
          <p:nvSpPr>
            <p:cNvPr id="153" name="Google Shape;153;g2498d24fe36_1_2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4" name="Google Shape;154;g2498d24fe36_1_2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55" name="Google Shape;155;g2498d24fe36_1_2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56" name="Google Shape;156;g2498d24fe36_1_2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5428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7_Title Slide" preserve="1">
  <p:cSld name="17_Title Slide">
    <p:spTree>
      <p:nvGrpSpPr>
        <p:cNvPr id="1" name="Shape 157"/>
        <p:cNvGrpSpPr/>
        <p:nvPr/>
      </p:nvGrpSpPr>
      <p:grpSpPr>
        <a:xfrm>
          <a:off x="0" y="0"/>
          <a:ext cx="0" cy="0"/>
          <a:chOff x="0" y="0"/>
          <a:chExt cx="0" cy="0"/>
        </a:xfrm>
      </p:grpSpPr>
      <p:sp>
        <p:nvSpPr>
          <p:cNvPr id="158" name="Google Shape;158;g2498d24fe36_1_34"/>
          <p:cNvSpPr>
            <a:spLocks noGrp="1"/>
          </p:cNvSpPr>
          <p:nvPr>
            <p:ph type="pic" idx="2"/>
          </p:nvPr>
        </p:nvSpPr>
        <p:spPr>
          <a:xfrm>
            <a:off x="0" y="3429001"/>
            <a:ext cx="3048000" cy="3429000"/>
          </a:xfrm>
          <a:prstGeom prst="rect">
            <a:avLst/>
          </a:prstGeom>
          <a:solidFill>
            <a:schemeClr val="lt1"/>
          </a:solidFill>
          <a:ln>
            <a:noFill/>
          </a:ln>
        </p:spPr>
      </p:sp>
      <p:sp>
        <p:nvSpPr>
          <p:cNvPr id="159" name="Google Shape;159;g2498d24fe36_1_34"/>
          <p:cNvSpPr>
            <a:spLocks noGrp="1"/>
          </p:cNvSpPr>
          <p:nvPr>
            <p:ph type="pic" idx="3"/>
          </p:nvPr>
        </p:nvSpPr>
        <p:spPr>
          <a:xfrm>
            <a:off x="3048000" y="1"/>
            <a:ext cx="3048000" cy="3429000"/>
          </a:xfrm>
          <a:prstGeom prst="rect">
            <a:avLst/>
          </a:prstGeom>
          <a:solidFill>
            <a:schemeClr val="lt1"/>
          </a:solidFill>
          <a:ln>
            <a:noFill/>
          </a:ln>
        </p:spPr>
      </p:sp>
      <p:sp>
        <p:nvSpPr>
          <p:cNvPr id="160" name="Google Shape;160;g2498d24fe36_1_34"/>
          <p:cNvSpPr/>
          <p:nvPr/>
        </p:nvSpPr>
        <p:spPr>
          <a:xfrm>
            <a:off x="0" y="0"/>
            <a:ext cx="3048000" cy="3429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1" name="Google Shape;161;g2498d24fe36_1_34"/>
          <p:cNvSpPr/>
          <p:nvPr/>
        </p:nvSpPr>
        <p:spPr>
          <a:xfrm>
            <a:off x="3048000" y="3429000"/>
            <a:ext cx="3048000" cy="342900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2" name="Google Shape;162;g2498d24fe36_1_34"/>
          <p:cNvGrpSpPr/>
          <p:nvPr/>
        </p:nvGrpSpPr>
        <p:grpSpPr>
          <a:xfrm>
            <a:off x="11151949" y="150459"/>
            <a:ext cx="894071" cy="881992"/>
            <a:chOff x="9241877" y="3976244"/>
            <a:chExt cx="2599800" cy="2467800"/>
          </a:xfrm>
        </p:grpSpPr>
        <p:sp>
          <p:nvSpPr>
            <p:cNvPr id="163" name="Google Shape;163;g2498d24fe36_1_3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g2498d24fe36_1_3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165" name="Google Shape;165;g2498d24fe36_1_34"/>
          <p:cNvSpPr>
            <a:spLocks noGrp="1"/>
          </p:cNvSpPr>
          <p:nvPr>
            <p:ph type="pic" idx="4"/>
          </p:nvPr>
        </p:nvSpPr>
        <p:spPr>
          <a:xfrm>
            <a:off x="-7" y="5935092"/>
            <a:ext cx="918000" cy="918000"/>
          </a:xfrm>
          <a:prstGeom prst="rect">
            <a:avLst/>
          </a:prstGeom>
          <a:noFill/>
          <a:ln>
            <a:noFill/>
          </a:ln>
        </p:spPr>
      </p:sp>
      <p:pic>
        <p:nvPicPr>
          <p:cNvPr id="166" name="Google Shape;166;g2498d24fe36_1_3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67" name="Google Shape;167;g2498d24fe36_1_3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0817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le and Content" preserve="1">
  <p:cSld name="2_Title and Content">
    <p:spTree>
      <p:nvGrpSpPr>
        <p:cNvPr id="1" name="Shape 168"/>
        <p:cNvGrpSpPr/>
        <p:nvPr/>
      </p:nvGrpSpPr>
      <p:grpSpPr>
        <a:xfrm>
          <a:off x="0" y="0"/>
          <a:ext cx="0" cy="0"/>
          <a:chOff x="0" y="0"/>
          <a:chExt cx="0" cy="0"/>
        </a:xfrm>
      </p:grpSpPr>
      <p:pic>
        <p:nvPicPr>
          <p:cNvPr id="169" name="Google Shape;169;g2498d24fe36_1_4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70" name="Google Shape;170;g2498d24fe36_1_45"/>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1" name="Google Shape;171;g2498d24fe36_1_45"/>
          <p:cNvSpPr>
            <a:spLocks noGrp="1"/>
          </p:cNvSpPr>
          <p:nvPr>
            <p:ph type="pic" idx="2"/>
          </p:nvPr>
        </p:nvSpPr>
        <p:spPr>
          <a:xfrm>
            <a:off x="13568021" y="6710021"/>
            <a:ext cx="918000" cy="918000"/>
          </a:xfrm>
          <a:prstGeom prst="rect">
            <a:avLst/>
          </a:prstGeom>
          <a:noFill/>
          <a:ln>
            <a:noFill/>
          </a:ln>
        </p:spPr>
      </p:sp>
      <p:sp>
        <p:nvSpPr>
          <p:cNvPr id="172" name="Google Shape;172;g2498d24fe36_1_45"/>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3" name="Google Shape;173;g2498d24fe36_1_45"/>
          <p:cNvGrpSpPr/>
          <p:nvPr/>
        </p:nvGrpSpPr>
        <p:grpSpPr>
          <a:xfrm>
            <a:off x="11152259" y="150635"/>
            <a:ext cx="894148" cy="882138"/>
            <a:chOff x="9241877" y="3976244"/>
            <a:chExt cx="2599770" cy="2467903"/>
          </a:xfrm>
        </p:grpSpPr>
        <p:sp>
          <p:nvSpPr>
            <p:cNvPr id="174" name="Google Shape;174;g2498d24fe36_1_45"/>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5" name="Google Shape;175;g2498d24fe36_1_45"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76" name="Google Shape;176;g2498d24fe36_1_45"/>
          <p:cNvSpPr>
            <a:spLocks noGrp="1"/>
          </p:cNvSpPr>
          <p:nvPr>
            <p:ph type="pic" idx="3"/>
          </p:nvPr>
        </p:nvSpPr>
        <p:spPr>
          <a:xfrm>
            <a:off x="-7" y="5935092"/>
            <a:ext cx="918000" cy="918000"/>
          </a:xfrm>
          <a:prstGeom prst="rect">
            <a:avLst/>
          </a:prstGeom>
          <a:noFill/>
          <a:ln>
            <a:noFill/>
          </a:ln>
        </p:spPr>
      </p:sp>
      <p:pic>
        <p:nvPicPr>
          <p:cNvPr id="177" name="Google Shape;177;g2498d24fe36_1_45"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78" name="Google Shape;178;g2498d24fe36_1_45"/>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79813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_Title and Content" preserve="1">
  <p:cSld name="27_Title and Content">
    <p:spTree>
      <p:nvGrpSpPr>
        <p:cNvPr id="1" name="Shape 179"/>
        <p:cNvGrpSpPr/>
        <p:nvPr/>
      </p:nvGrpSpPr>
      <p:grpSpPr>
        <a:xfrm>
          <a:off x="0" y="0"/>
          <a:ext cx="0" cy="0"/>
          <a:chOff x="0" y="0"/>
          <a:chExt cx="0" cy="0"/>
        </a:xfrm>
      </p:grpSpPr>
      <p:sp>
        <p:nvSpPr>
          <p:cNvPr id="180" name="Google Shape;180;g2498d24fe36_1_56"/>
          <p:cNvSpPr/>
          <p:nvPr/>
        </p:nvSpPr>
        <p:spPr>
          <a:xfrm>
            <a:off x="11141765" y="1371600"/>
            <a:ext cx="1050235" cy="548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g2498d24fe36_1_56"/>
          <p:cNvSpPr>
            <a:spLocks noGrp="1"/>
          </p:cNvSpPr>
          <p:nvPr>
            <p:ph type="pic" idx="2"/>
          </p:nvPr>
        </p:nvSpPr>
        <p:spPr>
          <a:xfrm>
            <a:off x="0" y="1371600"/>
            <a:ext cx="2975429" cy="3294063"/>
          </a:xfrm>
          <a:prstGeom prst="rect">
            <a:avLst/>
          </a:prstGeom>
          <a:solidFill>
            <a:schemeClr val="lt2"/>
          </a:solidFill>
          <a:ln>
            <a:noFill/>
          </a:ln>
        </p:spPr>
      </p:sp>
      <p:sp>
        <p:nvSpPr>
          <p:cNvPr id="182" name="Google Shape;182;g2498d24fe36_1_56"/>
          <p:cNvSpPr>
            <a:spLocks noGrp="1"/>
          </p:cNvSpPr>
          <p:nvPr>
            <p:ph type="pic" idx="3"/>
          </p:nvPr>
        </p:nvSpPr>
        <p:spPr>
          <a:xfrm>
            <a:off x="3018971" y="1371600"/>
            <a:ext cx="2975429" cy="3294063"/>
          </a:xfrm>
          <a:prstGeom prst="rect">
            <a:avLst/>
          </a:prstGeom>
          <a:solidFill>
            <a:schemeClr val="lt2"/>
          </a:solidFill>
          <a:ln>
            <a:noFill/>
          </a:ln>
        </p:spPr>
      </p:sp>
      <p:sp>
        <p:nvSpPr>
          <p:cNvPr id="183" name="Google Shape;183;g2498d24fe36_1_56"/>
          <p:cNvSpPr>
            <a:spLocks noGrp="1"/>
          </p:cNvSpPr>
          <p:nvPr>
            <p:ph type="pic" idx="4"/>
          </p:nvPr>
        </p:nvSpPr>
        <p:spPr>
          <a:xfrm>
            <a:off x="6008914" y="1371600"/>
            <a:ext cx="3164115" cy="3294063"/>
          </a:xfrm>
          <a:prstGeom prst="rect">
            <a:avLst/>
          </a:prstGeom>
          <a:solidFill>
            <a:schemeClr val="lt2"/>
          </a:solidFill>
          <a:ln>
            <a:noFill/>
          </a:ln>
        </p:spPr>
      </p:sp>
      <p:sp>
        <p:nvSpPr>
          <p:cNvPr id="184" name="Google Shape;184;g2498d24fe36_1_56"/>
          <p:cNvSpPr>
            <a:spLocks noGrp="1"/>
          </p:cNvSpPr>
          <p:nvPr>
            <p:ph type="pic" idx="5"/>
          </p:nvPr>
        </p:nvSpPr>
        <p:spPr>
          <a:xfrm>
            <a:off x="9187543" y="1371600"/>
            <a:ext cx="2960915" cy="3294063"/>
          </a:xfrm>
          <a:prstGeom prst="rect">
            <a:avLst/>
          </a:prstGeom>
          <a:solidFill>
            <a:schemeClr val="lt2"/>
          </a:solidFill>
          <a:ln>
            <a:noFill/>
          </a:ln>
        </p:spPr>
      </p:sp>
      <p:sp>
        <p:nvSpPr>
          <p:cNvPr id="185" name="Google Shape;185;g2498d24fe36_1_56"/>
          <p:cNvSpPr txBox="1"/>
          <p:nvPr/>
        </p:nvSpPr>
        <p:spPr>
          <a:xfrm>
            <a:off x="11567688" y="628711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
        <p:nvSpPr>
          <p:cNvPr id="186" name="Google Shape;186;g2498d24fe36_1_56"/>
          <p:cNvSpPr>
            <a:spLocks noGrp="1"/>
          </p:cNvSpPr>
          <p:nvPr>
            <p:ph type="pic" idx="6"/>
          </p:nvPr>
        </p:nvSpPr>
        <p:spPr>
          <a:xfrm>
            <a:off x="13119652" y="5596863"/>
            <a:ext cx="901148" cy="901148"/>
          </a:xfrm>
          <a:prstGeom prst="rect">
            <a:avLst/>
          </a:prstGeom>
          <a:noFill/>
          <a:ln>
            <a:noFill/>
          </a:ln>
        </p:spPr>
      </p:sp>
      <p:grpSp>
        <p:nvGrpSpPr>
          <p:cNvPr id="187" name="Google Shape;187;g2498d24fe36_1_56"/>
          <p:cNvGrpSpPr/>
          <p:nvPr/>
        </p:nvGrpSpPr>
        <p:grpSpPr>
          <a:xfrm>
            <a:off x="11152259" y="150635"/>
            <a:ext cx="894148" cy="882138"/>
            <a:chOff x="9241877" y="3976244"/>
            <a:chExt cx="2599770" cy="2467903"/>
          </a:xfrm>
        </p:grpSpPr>
        <p:sp>
          <p:nvSpPr>
            <p:cNvPr id="188" name="Google Shape;188;g2498d24fe36_1_5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 name="Google Shape;189;g2498d24fe36_1_5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90" name="Google Shape;190;g2498d24fe36_1_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91" name="Google Shape;191;g2498d24fe36_1_56"/>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2" name="Google Shape;192;g2498d24fe36_1_56"/>
          <p:cNvSpPr>
            <a:spLocks noGrp="1"/>
          </p:cNvSpPr>
          <p:nvPr>
            <p:ph type="pic" idx="7"/>
          </p:nvPr>
        </p:nvSpPr>
        <p:spPr>
          <a:xfrm>
            <a:off x="-7" y="5935092"/>
            <a:ext cx="918000" cy="918000"/>
          </a:xfrm>
          <a:prstGeom prst="rect">
            <a:avLst/>
          </a:prstGeom>
          <a:noFill/>
          <a:ln>
            <a:noFill/>
          </a:ln>
        </p:spPr>
      </p:sp>
      <p:pic>
        <p:nvPicPr>
          <p:cNvPr id="193" name="Google Shape;193;g2498d24fe36_1_56"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94" name="Google Shape;194;g2498d24fe36_1_5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28532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BD85260D-7232-C9D8-B948-4C81AAFE961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D5E923C-2DAD-D3B7-0D79-DC88DBA3F3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A51952-4956-4929-0D09-602A4A9E5357}"/>
              </a:ext>
            </a:extLst>
          </p:cNvPr>
          <p:cNvSpPr>
            <a:spLocks noGrp="1" noChangeArrowheads="1"/>
          </p:cNvSpPr>
          <p:nvPr>
            <p:ph type="sldNum" sz="quarter" idx="12"/>
          </p:nvPr>
        </p:nvSpPr>
        <p:spPr>
          <a:ln/>
        </p:spPr>
        <p:txBody>
          <a:bodyPr/>
          <a:lstStyle>
            <a:lvl1pPr>
              <a:defRPr/>
            </a:lvl1pPr>
          </a:lstStyle>
          <a:p>
            <a:pPr>
              <a:defRPr/>
            </a:pPr>
            <a:fld id="{E54E8807-F745-4A05-A4D3-7A877945E48F}" type="slidenum">
              <a:rPr lang="en-US" altLang="en-US"/>
              <a:pPr>
                <a:defRPr/>
              </a:pPr>
              <a:t>‹#›</a:t>
            </a:fld>
            <a:endParaRPr lang="en-US" altLang="en-US"/>
          </a:p>
        </p:txBody>
      </p:sp>
    </p:spTree>
    <p:extLst>
      <p:ext uri="{BB962C8B-B14F-4D97-AF65-F5344CB8AC3E}">
        <p14:creationId xmlns:p14="http://schemas.microsoft.com/office/powerpoint/2010/main" val="1062095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preserve="1">
  <p:cSld name="1_Blank">
    <p:spTree>
      <p:nvGrpSpPr>
        <p:cNvPr id="1" name="Shape 195"/>
        <p:cNvGrpSpPr/>
        <p:nvPr/>
      </p:nvGrpSpPr>
      <p:grpSpPr>
        <a:xfrm>
          <a:off x="0" y="0"/>
          <a:ext cx="0" cy="0"/>
          <a:chOff x="0" y="0"/>
          <a:chExt cx="0" cy="0"/>
        </a:xfrm>
      </p:grpSpPr>
      <p:sp>
        <p:nvSpPr>
          <p:cNvPr id="196" name="Google Shape;196;g2498d24fe36_1_72"/>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7" name="Google Shape;197;g2498d24fe36_1_72"/>
          <p:cNvSpPr>
            <a:spLocks noGrp="1"/>
          </p:cNvSpPr>
          <p:nvPr>
            <p:ph type="pic" idx="2"/>
          </p:nvPr>
        </p:nvSpPr>
        <p:spPr>
          <a:xfrm>
            <a:off x="13231947" y="6104022"/>
            <a:ext cx="901148" cy="901148"/>
          </a:xfrm>
          <a:prstGeom prst="rect">
            <a:avLst/>
          </a:prstGeom>
          <a:noFill/>
          <a:ln>
            <a:noFill/>
          </a:ln>
        </p:spPr>
      </p:sp>
      <p:sp>
        <p:nvSpPr>
          <p:cNvPr id="198" name="Google Shape;198;g2498d24fe36_1_72"/>
          <p:cNvSpPr/>
          <p:nvPr/>
        </p:nvSpPr>
        <p:spPr>
          <a:xfrm flipH="1">
            <a:off x="6095999" y="0"/>
            <a:ext cx="1056571" cy="594360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g2498d24fe36_1_72"/>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0" name="Google Shape;200;g2498d24fe36_1_72"/>
          <p:cNvGrpSpPr/>
          <p:nvPr/>
        </p:nvGrpSpPr>
        <p:grpSpPr>
          <a:xfrm>
            <a:off x="11151949" y="150459"/>
            <a:ext cx="894071" cy="881992"/>
            <a:chOff x="9241877" y="3976244"/>
            <a:chExt cx="2599800" cy="2467800"/>
          </a:xfrm>
        </p:grpSpPr>
        <p:sp>
          <p:nvSpPr>
            <p:cNvPr id="201" name="Google Shape;201;g2498d24fe36_1_72"/>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2" name="Google Shape;202;g2498d24fe36_1_72"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03" name="Google Shape;203;g2498d24fe36_1_72"/>
          <p:cNvSpPr txBox="1">
            <a:spLocks noGrp="1"/>
          </p:cNvSpPr>
          <p:nvPr>
            <p:ph type="ctrTitle"/>
          </p:nvPr>
        </p:nvSpPr>
        <p:spPr>
          <a:xfrm>
            <a:off x="400050" y="255350"/>
            <a:ext cx="51978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pic>
        <p:nvPicPr>
          <p:cNvPr id="204" name="Google Shape;204;g2498d24fe36_1_7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pic>
        <p:nvPicPr>
          <p:cNvPr id="205" name="Google Shape;205;g2498d24fe36_1_72"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06" name="Google Shape;206;g2498d24fe36_1_72"/>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211306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5_Title Slide" preserve="1">
  <p:cSld name="25_Title Slide">
    <p:spTree>
      <p:nvGrpSpPr>
        <p:cNvPr id="1" name="Shape 207"/>
        <p:cNvGrpSpPr/>
        <p:nvPr/>
      </p:nvGrpSpPr>
      <p:grpSpPr>
        <a:xfrm>
          <a:off x="0" y="0"/>
          <a:ext cx="0" cy="0"/>
          <a:chOff x="0" y="0"/>
          <a:chExt cx="0" cy="0"/>
        </a:xfrm>
      </p:grpSpPr>
      <p:sp>
        <p:nvSpPr>
          <p:cNvPr id="208" name="Google Shape;208;g2498d24fe36_1_84"/>
          <p:cNvSpPr/>
          <p:nvPr/>
        </p:nvSpPr>
        <p:spPr>
          <a:xfrm>
            <a:off x="0" y="0"/>
            <a:ext cx="7658100" cy="6858000"/>
          </a:xfrm>
          <a:custGeom>
            <a:avLst/>
            <a:gdLst/>
            <a:ahLst/>
            <a:cxnLst/>
            <a:rect l="l" t="t" r="r" b="b"/>
            <a:pathLst>
              <a:path w="7658100" h="6858000" extrusionOk="0">
                <a:moveTo>
                  <a:pt x="0" y="0"/>
                </a:moveTo>
                <a:lnTo>
                  <a:pt x="1729248" y="0"/>
                </a:lnTo>
                <a:lnTo>
                  <a:pt x="7658100" y="6858000"/>
                </a:lnTo>
                <a:lnTo>
                  <a:pt x="0" y="685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2498d24fe36_1_84"/>
          <p:cNvSpPr>
            <a:spLocks noGrp="1"/>
          </p:cNvSpPr>
          <p:nvPr>
            <p:ph type="pic" idx="2"/>
          </p:nvPr>
        </p:nvSpPr>
        <p:spPr>
          <a:xfrm>
            <a:off x="1132113" y="1301250"/>
            <a:ext cx="4738411" cy="2989870"/>
          </a:xfrm>
          <a:prstGeom prst="rect">
            <a:avLst/>
          </a:prstGeom>
          <a:solidFill>
            <a:schemeClr val="lt1"/>
          </a:solidFill>
          <a:ln>
            <a:noFill/>
          </a:ln>
        </p:spPr>
      </p:sp>
      <p:grpSp>
        <p:nvGrpSpPr>
          <p:cNvPr id="210" name="Google Shape;210;g2498d24fe36_1_84"/>
          <p:cNvGrpSpPr/>
          <p:nvPr/>
        </p:nvGrpSpPr>
        <p:grpSpPr>
          <a:xfrm>
            <a:off x="11151949" y="150459"/>
            <a:ext cx="894071" cy="881992"/>
            <a:chOff x="9241877" y="3976244"/>
            <a:chExt cx="2599800" cy="2467800"/>
          </a:xfrm>
        </p:grpSpPr>
        <p:sp>
          <p:nvSpPr>
            <p:cNvPr id="211" name="Google Shape;211;g2498d24fe36_1_8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2" name="Google Shape;212;g2498d24fe36_1_8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13" name="Google Shape;213;g2498d24fe36_1_84"/>
          <p:cNvSpPr>
            <a:spLocks noGrp="1"/>
          </p:cNvSpPr>
          <p:nvPr>
            <p:ph type="pic" idx="3"/>
          </p:nvPr>
        </p:nvSpPr>
        <p:spPr>
          <a:xfrm>
            <a:off x="-7" y="5935092"/>
            <a:ext cx="918000" cy="918000"/>
          </a:xfrm>
          <a:prstGeom prst="rect">
            <a:avLst/>
          </a:prstGeom>
          <a:noFill/>
          <a:ln>
            <a:noFill/>
          </a:ln>
        </p:spPr>
      </p:sp>
      <p:pic>
        <p:nvPicPr>
          <p:cNvPr id="214" name="Google Shape;214;g2498d24fe36_1_8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15" name="Google Shape;215;g2498d24fe36_1_8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563855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preserve="1">
  <p:cSld name="1_Blank">
    <p:spTree>
      <p:nvGrpSpPr>
        <p:cNvPr id="1" name="Shape 216"/>
        <p:cNvGrpSpPr/>
        <p:nvPr/>
      </p:nvGrpSpPr>
      <p:grpSpPr>
        <a:xfrm>
          <a:off x="0" y="0"/>
          <a:ext cx="0" cy="0"/>
          <a:chOff x="0" y="0"/>
          <a:chExt cx="0" cy="0"/>
        </a:xfrm>
      </p:grpSpPr>
      <p:sp>
        <p:nvSpPr>
          <p:cNvPr id="217" name="Google Shape;217;g2498d24fe36_1_93"/>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18" name="Google Shape;218;g2498d24fe36_1_93"/>
          <p:cNvSpPr>
            <a:spLocks noGrp="1"/>
          </p:cNvSpPr>
          <p:nvPr>
            <p:ph type="pic" idx="2"/>
          </p:nvPr>
        </p:nvSpPr>
        <p:spPr>
          <a:xfrm>
            <a:off x="13231947" y="6104022"/>
            <a:ext cx="901148" cy="901148"/>
          </a:xfrm>
          <a:prstGeom prst="rect">
            <a:avLst/>
          </a:prstGeom>
          <a:noFill/>
          <a:ln>
            <a:noFill/>
          </a:ln>
        </p:spPr>
      </p:sp>
      <p:sp>
        <p:nvSpPr>
          <p:cNvPr id="219" name="Google Shape;219;g2498d24fe36_1_93"/>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g2498d24fe36_1_93"/>
          <p:cNvGrpSpPr/>
          <p:nvPr/>
        </p:nvGrpSpPr>
        <p:grpSpPr>
          <a:xfrm>
            <a:off x="11151949" y="150459"/>
            <a:ext cx="894071" cy="881992"/>
            <a:chOff x="9241877" y="3976244"/>
            <a:chExt cx="2599800" cy="2467800"/>
          </a:xfrm>
        </p:grpSpPr>
        <p:sp>
          <p:nvSpPr>
            <p:cNvPr id="221" name="Google Shape;221;g2498d24fe36_1_93"/>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2" name="Google Shape;222;g2498d24fe36_1_93"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23" name="Google Shape;223;g2498d24fe36_1_9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224" name="Google Shape;224;g2498d24fe36_1_93"/>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225" name="Google Shape;225;g2498d24fe36_1_9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26" name="Google Shape;226;g2498d24fe36_1_93"/>
          <p:cNvSpPr>
            <a:spLocks noGrp="1"/>
          </p:cNvSpPr>
          <p:nvPr>
            <p:ph type="pic" idx="3"/>
          </p:nvPr>
        </p:nvSpPr>
        <p:spPr>
          <a:xfrm>
            <a:off x="-7" y="5935092"/>
            <a:ext cx="918000" cy="918000"/>
          </a:xfrm>
          <a:prstGeom prst="rect">
            <a:avLst/>
          </a:prstGeom>
          <a:noFill/>
          <a:ln>
            <a:noFill/>
          </a:ln>
        </p:spPr>
      </p:sp>
      <p:pic>
        <p:nvPicPr>
          <p:cNvPr id="227" name="Google Shape;227;g2498d24fe36_1_93"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28" name="Google Shape;228;g2498d24fe36_1_93"/>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94155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6_Title Slide" preserve="1">
  <p:cSld name="6_Title Slide">
    <p:spTree>
      <p:nvGrpSpPr>
        <p:cNvPr id="1" name="Shape 229"/>
        <p:cNvGrpSpPr/>
        <p:nvPr/>
      </p:nvGrpSpPr>
      <p:grpSpPr>
        <a:xfrm>
          <a:off x="0" y="0"/>
          <a:ext cx="0" cy="0"/>
          <a:chOff x="0" y="0"/>
          <a:chExt cx="0" cy="0"/>
        </a:xfrm>
      </p:grpSpPr>
      <p:sp>
        <p:nvSpPr>
          <p:cNvPr id="230" name="Google Shape;230;g2498d24fe36_1_106"/>
          <p:cNvSpPr>
            <a:spLocks noGrp="1"/>
          </p:cNvSpPr>
          <p:nvPr>
            <p:ph type="pic" idx="2"/>
          </p:nvPr>
        </p:nvSpPr>
        <p:spPr>
          <a:xfrm>
            <a:off x="1035855" y="1232115"/>
            <a:ext cx="4031545" cy="4425186"/>
          </a:xfrm>
          <a:prstGeom prst="rect">
            <a:avLst/>
          </a:prstGeom>
          <a:solidFill>
            <a:srgbClr val="BFBFBF"/>
          </a:solidFill>
          <a:ln>
            <a:noFill/>
          </a:ln>
        </p:spPr>
      </p:sp>
      <p:grpSp>
        <p:nvGrpSpPr>
          <p:cNvPr id="231" name="Google Shape;231;g2498d24fe36_1_106"/>
          <p:cNvGrpSpPr/>
          <p:nvPr/>
        </p:nvGrpSpPr>
        <p:grpSpPr>
          <a:xfrm>
            <a:off x="11151949" y="150459"/>
            <a:ext cx="894071" cy="881992"/>
            <a:chOff x="9241877" y="3976244"/>
            <a:chExt cx="2599800" cy="2467800"/>
          </a:xfrm>
        </p:grpSpPr>
        <p:sp>
          <p:nvSpPr>
            <p:cNvPr id="232" name="Google Shape;232;g2498d24fe36_1_10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3" name="Google Shape;233;g2498d24fe36_1_10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34" name="Google Shape;234;g2498d24fe36_1_10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35" name="Google Shape;235;g2498d24fe36_1_10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1953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5_Custom Layout" preserve="1">
  <p:cSld name="15_Custom Layout">
    <p:spTree>
      <p:nvGrpSpPr>
        <p:cNvPr id="1" name="Shape 236"/>
        <p:cNvGrpSpPr/>
        <p:nvPr/>
      </p:nvGrpSpPr>
      <p:grpSpPr>
        <a:xfrm>
          <a:off x="0" y="0"/>
          <a:ext cx="0" cy="0"/>
          <a:chOff x="0" y="0"/>
          <a:chExt cx="0" cy="0"/>
        </a:xfrm>
      </p:grpSpPr>
      <p:sp>
        <p:nvSpPr>
          <p:cNvPr id="237" name="Google Shape;237;g2498d24fe36_1_113"/>
          <p:cNvSpPr>
            <a:spLocks noGrp="1"/>
          </p:cNvSpPr>
          <p:nvPr>
            <p:ph type="pic" idx="2"/>
          </p:nvPr>
        </p:nvSpPr>
        <p:spPr>
          <a:xfrm>
            <a:off x="5559460" y="0"/>
            <a:ext cx="6984283" cy="6858000"/>
          </a:xfrm>
          <a:prstGeom prst="rect">
            <a:avLst/>
          </a:prstGeom>
          <a:solidFill>
            <a:srgbClr val="BFBFBF"/>
          </a:solidFill>
          <a:ln>
            <a:noFill/>
          </a:ln>
        </p:spPr>
      </p:sp>
      <p:pic>
        <p:nvPicPr>
          <p:cNvPr id="238" name="Google Shape;238;g2498d24fe36_1_113"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39" name="Google Shape;239;g2498d24fe36_1_113"/>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544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47CC-7F43-D3D2-F0E2-93B930FF59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7646EC-B146-FE9F-CE2C-87F2373213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8000FE-508E-F315-1667-5F980402695F}"/>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5" name="Footer Placeholder 4">
            <a:extLst>
              <a:ext uri="{FF2B5EF4-FFF2-40B4-BE49-F238E27FC236}">
                <a16:creationId xmlns:a16="http://schemas.microsoft.com/office/drawing/2014/main" id="{B3185C3F-E5F7-922C-2E4F-9DE3401B8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ACF7-0FB7-EF08-1CB0-D4CD23560C30}"/>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14889990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068B-2ED9-15AF-9D07-FBB858BD5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72666-0FFF-D2B2-7B44-727EB74FF8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18E00-5290-77A9-34DA-D1AEDB59CD16}"/>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5" name="Footer Placeholder 4">
            <a:extLst>
              <a:ext uri="{FF2B5EF4-FFF2-40B4-BE49-F238E27FC236}">
                <a16:creationId xmlns:a16="http://schemas.microsoft.com/office/drawing/2014/main" id="{073282AC-A555-FF5F-704B-C60BDD7A9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62490-8D89-5C02-6DEC-91DF18CAB22D}"/>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39478178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CE70-28A3-237C-E918-A2AEF3B74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CDC5F2-3654-7CA8-8045-6E4BDAAC86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277997-EDE4-6B34-5858-AEE28BF06548}"/>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5" name="Footer Placeholder 4">
            <a:extLst>
              <a:ext uri="{FF2B5EF4-FFF2-40B4-BE49-F238E27FC236}">
                <a16:creationId xmlns:a16="http://schemas.microsoft.com/office/drawing/2014/main" id="{A8F89D57-56C1-69AA-2DA9-073388E2D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E8527-3768-425A-D107-D00FA6D2F9AD}"/>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3420907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F31E-E8C7-FA84-FEA8-F170A2F1A3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7959FD-070E-8082-5C64-33BDA50162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61B0E4-8DB5-7CE4-68B0-A74B5160E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0DBB4-2F31-FE76-E04C-DF58B669BAE0}"/>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6" name="Footer Placeholder 5">
            <a:extLst>
              <a:ext uri="{FF2B5EF4-FFF2-40B4-BE49-F238E27FC236}">
                <a16:creationId xmlns:a16="http://schemas.microsoft.com/office/drawing/2014/main" id="{F77FE93B-210E-EFA0-2CCB-D0BB18A55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961CE-C68F-3E40-8789-A0FEEC83243A}"/>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3527286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B329-D31B-0A27-992F-98F1AEDCFA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E2E9C3-9EAC-BCCF-89F2-5BCC427C0C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E4C84B-F207-CD9C-57DF-73EBB103C8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581996-3410-D65E-378A-37DA29DBC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A67894-4D8B-6465-28A1-A728840C8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99F7BB-F3ED-5540-383E-36DD2A15A6CA}"/>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8" name="Footer Placeholder 7">
            <a:extLst>
              <a:ext uri="{FF2B5EF4-FFF2-40B4-BE49-F238E27FC236}">
                <a16:creationId xmlns:a16="http://schemas.microsoft.com/office/drawing/2014/main" id="{8E96E4F7-1175-AF09-0D1B-CEDB32E5C1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DAB136-AAF2-A8C4-40A7-C18590067F28}"/>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2681477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82466E-D331-4C29-80DE-4707E8680B40}" type="datetime1">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E713DE-B30E-496F-88B9-2348AF77FA97}" type="slidenum">
              <a:rPr lang="en-US" smtClean="0"/>
              <a:t>‹#›</a:t>
            </a:fld>
            <a:endParaRPr lang="en-US"/>
          </a:p>
        </p:txBody>
      </p:sp>
    </p:spTree>
    <p:extLst>
      <p:ext uri="{BB962C8B-B14F-4D97-AF65-F5344CB8AC3E}">
        <p14:creationId xmlns:p14="http://schemas.microsoft.com/office/powerpoint/2010/main" val="1373119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9A42-9F14-D0B4-AC53-46397B9652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82A02F-0ABB-1003-93D0-D5B8CE941618}"/>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4" name="Footer Placeholder 3">
            <a:extLst>
              <a:ext uri="{FF2B5EF4-FFF2-40B4-BE49-F238E27FC236}">
                <a16:creationId xmlns:a16="http://schemas.microsoft.com/office/drawing/2014/main" id="{B7A45FD5-450E-B5AF-5B4B-2FB8614890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7BF939-EA19-B12E-F79B-0462C9B70FA8}"/>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2048062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92AD7-0765-1ED1-E2DF-054C13FD5B01}"/>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3" name="Footer Placeholder 2">
            <a:extLst>
              <a:ext uri="{FF2B5EF4-FFF2-40B4-BE49-F238E27FC236}">
                <a16:creationId xmlns:a16="http://schemas.microsoft.com/office/drawing/2014/main" id="{23CE99F9-0706-163D-8BB9-C9DDDF75FC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BA673B-BD61-16CD-2007-CE7A4028798C}"/>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35719553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68FC-E8BE-FA79-B37E-EA003E59E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B71FC2-6E5E-43D2-7CBC-3711D49C84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2C054-7910-F24A-C0D7-5E8005250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30F43-2E73-A2AC-3833-51B26A09B59E}"/>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6" name="Footer Placeholder 5">
            <a:extLst>
              <a:ext uri="{FF2B5EF4-FFF2-40B4-BE49-F238E27FC236}">
                <a16:creationId xmlns:a16="http://schemas.microsoft.com/office/drawing/2014/main" id="{523DC4F2-A1C9-FE63-8809-4264DC771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0F742D-112D-D8FB-36F0-A5BACA773F08}"/>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3400216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A8BC-580D-0D28-938A-F9D13FAD8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1731B6-1E62-1677-525D-91ADE0C1D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2CBF85-9626-EC8D-E714-723226552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CF8E05-D17C-E0E4-4596-F491A7D160A8}"/>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6" name="Footer Placeholder 5">
            <a:extLst>
              <a:ext uri="{FF2B5EF4-FFF2-40B4-BE49-F238E27FC236}">
                <a16:creationId xmlns:a16="http://schemas.microsoft.com/office/drawing/2014/main" id="{7386EE3D-3F8D-1935-7C52-43AF3B244B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BFCBC-AFBD-3C6B-2DF3-B8A1709FE6E5}"/>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33448028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852F-B5A9-146A-7CCD-1F7B0B1170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25D107-6CFD-FFF1-024E-01631EE410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71A14-80E6-66CB-BB31-2E623EBCA3F7}"/>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5" name="Footer Placeholder 4">
            <a:extLst>
              <a:ext uri="{FF2B5EF4-FFF2-40B4-BE49-F238E27FC236}">
                <a16:creationId xmlns:a16="http://schemas.microsoft.com/office/drawing/2014/main" id="{E83CE2C1-14B5-0DC2-80A8-D7E6B487B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E8337-C1CE-B6EB-DB1F-F8533EE06B23}"/>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1046784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26DB1A-F599-B19B-07EA-12C41B95FE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6F829D-441C-FB34-033C-F490FCC220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EDBD5-0B13-A41F-3E5C-DD4F956B3A4C}"/>
              </a:ext>
            </a:extLst>
          </p:cNvPr>
          <p:cNvSpPr>
            <a:spLocks noGrp="1"/>
          </p:cNvSpPr>
          <p:nvPr>
            <p:ph type="dt" sz="half" idx="10"/>
          </p:nvPr>
        </p:nvSpPr>
        <p:spPr/>
        <p:txBody>
          <a:bodyPr/>
          <a:lstStyle/>
          <a:p>
            <a:fld id="{9441AB74-EE18-4CEF-8ABD-4FE2C0829AAF}" type="datetimeFigureOut">
              <a:rPr lang="en-US" smtClean="0"/>
              <a:t>10/23/2023</a:t>
            </a:fld>
            <a:endParaRPr lang="en-US"/>
          </a:p>
        </p:txBody>
      </p:sp>
      <p:sp>
        <p:nvSpPr>
          <p:cNvPr id="5" name="Footer Placeholder 4">
            <a:extLst>
              <a:ext uri="{FF2B5EF4-FFF2-40B4-BE49-F238E27FC236}">
                <a16:creationId xmlns:a16="http://schemas.microsoft.com/office/drawing/2014/main" id="{7899803C-5563-2056-1C94-F5B25F764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E9E7E-4637-1957-90ED-03FF8B24C9FF}"/>
              </a:ext>
            </a:extLst>
          </p:cNvPr>
          <p:cNvSpPr>
            <a:spLocks noGrp="1"/>
          </p:cNvSpPr>
          <p:nvPr>
            <p:ph type="sldNum" sz="quarter" idx="12"/>
          </p:nvPr>
        </p:nvSpPr>
        <p:spPr/>
        <p:txBody>
          <a:bodyPr/>
          <a:lstStyle/>
          <a:p>
            <a:fld id="{749E5485-3BCE-498E-BAB6-411C52FED1E4}" type="slidenum">
              <a:rPr lang="en-US" smtClean="0"/>
              <a:t>‹#›</a:t>
            </a:fld>
            <a:endParaRPr lang="en-US"/>
          </a:p>
        </p:txBody>
      </p:sp>
    </p:spTree>
    <p:extLst>
      <p:ext uri="{BB962C8B-B14F-4D97-AF65-F5344CB8AC3E}">
        <p14:creationId xmlns:p14="http://schemas.microsoft.com/office/powerpoint/2010/main" val="4849018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8074-AAF8-D1B1-B5A1-E045F10699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91D326-1879-9435-17D8-7D77F4F733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B23FB6-4D66-01A6-0EDA-3BE2FCD5EDC6}"/>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5" name="Footer Placeholder 4">
            <a:extLst>
              <a:ext uri="{FF2B5EF4-FFF2-40B4-BE49-F238E27FC236}">
                <a16:creationId xmlns:a16="http://schemas.microsoft.com/office/drawing/2014/main" id="{25DA00A8-240F-F7BF-6216-4D3647716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38923-5035-9445-9CBE-CFB04BA89988}"/>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2406036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4CDF-523B-7D79-B99B-5F9A9187F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E9B2B6-DD48-41D3-B4EB-1B07CE8CB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071C0-BBB8-A72B-C2FE-9A1EDE1F1B58}"/>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5" name="Footer Placeholder 4">
            <a:extLst>
              <a:ext uri="{FF2B5EF4-FFF2-40B4-BE49-F238E27FC236}">
                <a16:creationId xmlns:a16="http://schemas.microsoft.com/office/drawing/2014/main" id="{119C35D8-69A6-F257-F34D-C289A29D5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99E8D-D84C-5011-DACF-8E6014DE0345}"/>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33085895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5D9B-9FC0-8A95-100A-C06F71DAD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BA18D2-01BD-6BAC-60C0-800478B70B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9730C-2020-21F0-DC26-A7DCA8C813A8}"/>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5" name="Footer Placeholder 4">
            <a:extLst>
              <a:ext uri="{FF2B5EF4-FFF2-40B4-BE49-F238E27FC236}">
                <a16:creationId xmlns:a16="http://schemas.microsoft.com/office/drawing/2014/main" id="{A56C00F2-A27B-AF32-5D45-846E95658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81F30-412D-B91B-3292-3C35FCECBC63}"/>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15921983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51B7-DC35-52D9-4BD4-C5BCEA18C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0863A-8B95-9269-9F37-9C4A3D5E32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27CCC-36E7-109E-FC77-C61A1097B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A905C1-DE61-568C-D0A8-9DC9D5F93AB6}"/>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6" name="Footer Placeholder 5">
            <a:extLst>
              <a:ext uri="{FF2B5EF4-FFF2-40B4-BE49-F238E27FC236}">
                <a16:creationId xmlns:a16="http://schemas.microsoft.com/office/drawing/2014/main" id="{AF7421FA-C1DA-7DD1-AA70-6BBF038DE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97AB3-D2A2-9850-CF0F-BB3E4D29829A}"/>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195485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5"/>
        <p:cNvGrpSpPr/>
        <p:nvPr/>
      </p:nvGrpSpPr>
      <p:grpSpPr>
        <a:xfrm>
          <a:off x="0" y="0"/>
          <a:ext cx="0" cy="0"/>
          <a:chOff x="0" y="0"/>
          <a:chExt cx="0" cy="0"/>
        </a:xfrm>
      </p:grpSpPr>
      <p:sp>
        <p:nvSpPr>
          <p:cNvPr id="16" name="Google Shape;16;p15"/>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 name="Google Shape;17;p15"/>
          <p:cNvSpPr>
            <a:spLocks noGrp="1"/>
          </p:cNvSpPr>
          <p:nvPr>
            <p:ph type="pic" idx="2"/>
          </p:nvPr>
        </p:nvSpPr>
        <p:spPr>
          <a:xfrm>
            <a:off x="13231947" y="6104022"/>
            <a:ext cx="901148" cy="901148"/>
          </a:xfrm>
          <a:prstGeom prst="rect">
            <a:avLst/>
          </a:prstGeom>
          <a:noFill/>
          <a:ln>
            <a:noFill/>
          </a:ln>
        </p:spPr>
      </p:sp>
      <p:sp>
        <p:nvSpPr>
          <p:cNvPr id="18" name="Google Shape;18;p15"/>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0" name="Google Shape;20;p15"/>
          <p:cNvSpPr>
            <a:spLocks noGrp="1"/>
          </p:cNvSpPr>
          <p:nvPr>
            <p:ph type="pic" idx="3"/>
          </p:nvPr>
        </p:nvSpPr>
        <p:spPr>
          <a:xfrm>
            <a:off x="-7" y="-8"/>
            <a:ext cx="918000" cy="918000"/>
          </a:xfrm>
          <a:prstGeom prst="rect">
            <a:avLst/>
          </a:prstGeom>
          <a:noFill/>
          <a:ln>
            <a:noFill/>
          </a:ln>
        </p:spPr>
      </p:sp>
      <p:pic>
        <p:nvPicPr>
          <p:cNvPr id="21" name="Google Shape;21;p15"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2" name="Google Shape;22;p15"/>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41244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1BAA-673C-EE31-B3E7-6D89EE92AB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011DC9-B3C4-B745-7EDC-18A806AFE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05919-327E-E20C-E95D-3D5A99174D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DB479-6E44-465B-5C1E-1CB5F0FCB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8CA3AF-E0FE-9CB1-ED82-4061A755B9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D1DF99-2387-D29F-E95C-9041D583FA86}"/>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8" name="Footer Placeholder 7">
            <a:extLst>
              <a:ext uri="{FF2B5EF4-FFF2-40B4-BE49-F238E27FC236}">
                <a16:creationId xmlns:a16="http://schemas.microsoft.com/office/drawing/2014/main" id="{F67E7ECA-C242-A3DC-1606-D13F4B9ADD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48C4A3-5576-F5B5-716B-FB8D8ACF4BDF}"/>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26886800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581DC-6BA3-F109-2185-2CD8A19444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04AF12-9C49-A768-297A-D421ECEC752B}"/>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4" name="Footer Placeholder 3">
            <a:extLst>
              <a:ext uri="{FF2B5EF4-FFF2-40B4-BE49-F238E27FC236}">
                <a16:creationId xmlns:a16="http://schemas.microsoft.com/office/drawing/2014/main" id="{54A7F499-C357-DA20-3777-F3F36C0CA0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3170C7-339D-D94A-C97A-4EB930A1A745}"/>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35463750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6952F9-D679-A708-E078-8D94AF5FAC9B}"/>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3" name="Footer Placeholder 2">
            <a:extLst>
              <a:ext uri="{FF2B5EF4-FFF2-40B4-BE49-F238E27FC236}">
                <a16:creationId xmlns:a16="http://schemas.microsoft.com/office/drawing/2014/main" id="{3FE170EB-868E-B920-DFF1-1823BB52D7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B05DC9-D3FA-CF1F-26C8-C0D85BD27B1E}"/>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279768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0FFF-B171-F5BF-A771-51552D8F42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5CF5CD-8E2F-D8DE-75D2-55444844A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388A91-03FB-CAA0-C84F-4F605440A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D43D27-CDAF-0AEF-7D8D-831018325416}"/>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6" name="Footer Placeholder 5">
            <a:extLst>
              <a:ext uri="{FF2B5EF4-FFF2-40B4-BE49-F238E27FC236}">
                <a16:creationId xmlns:a16="http://schemas.microsoft.com/office/drawing/2014/main" id="{675F9F1A-F003-FD3F-28A4-CC1C98833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0A65AA-7602-7ED4-6E01-D2D69868B370}"/>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4688422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3F49-E749-EF0D-1180-D03342B0F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59C63-D29A-A101-1374-36981F2AF8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C34F3B-96E3-8A7B-76F4-F0FF94C23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98ED3-7C89-7B7D-56BE-1D79F88A021F}"/>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6" name="Footer Placeholder 5">
            <a:extLst>
              <a:ext uri="{FF2B5EF4-FFF2-40B4-BE49-F238E27FC236}">
                <a16:creationId xmlns:a16="http://schemas.microsoft.com/office/drawing/2014/main" id="{874127F2-515A-A051-B209-537CDBE60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E3293-2D3B-7AC6-4951-58848DA7CA19}"/>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17900669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5012-B44A-2285-1458-7BBD0F17BF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271966-CA38-168C-4E8C-FA3DFAD58F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26B90-8033-2467-375C-B1CBDB992914}"/>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5" name="Footer Placeholder 4">
            <a:extLst>
              <a:ext uri="{FF2B5EF4-FFF2-40B4-BE49-F238E27FC236}">
                <a16:creationId xmlns:a16="http://schemas.microsoft.com/office/drawing/2014/main" id="{345536DF-B544-C1DA-30DC-3C8972BC0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1D169-F2BB-023B-FDBF-404DCC8A90BC}"/>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38011248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E16496-CBDA-62E8-15EA-ABD22511D6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1A344-9F3F-61DD-FE56-5D46FD9AE8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6CABE-8F21-C210-97EE-1388EA769203}"/>
              </a:ext>
            </a:extLst>
          </p:cNvPr>
          <p:cNvSpPr>
            <a:spLocks noGrp="1"/>
          </p:cNvSpPr>
          <p:nvPr>
            <p:ph type="dt" sz="half" idx="10"/>
          </p:nvPr>
        </p:nvSpPr>
        <p:spPr/>
        <p:txBody>
          <a:bodyPr/>
          <a:lstStyle/>
          <a:p>
            <a:fld id="{6FCCB98A-30EC-4456-906A-7C6D0866E9DD}" type="datetimeFigureOut">
              <a:rPr lang="en-US" smtClean="0"/>
              <a:t>10/23/2023</a:t>
            </a:fld>
            <a:endParaRPr lang="en-US"/>
          </a:p>
        </p:txBody>
      </p:sp>
      <p:sp>
        <p:nvSpPr>
          <p:cNvPr id="5" name="Footer Placeholder 4">
            <a:extLst>
              <a:ext uri="{FF2B5EF4-FFF2-40B4-BE49-F238E27FC236}">
                <a16:creationId xmlns:a16="http://schemas.microsoft.com/office/drawing/2014/main" id="{E4C8D762-3933-D6A9-0BA9-EAC73169C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8E0F7-9CDF-17FC-73E9-BFB44153F772}"/>
              </a:ext>
            </a:extLst>
          </p:cNvPr>
          <p:cNvSpPr>
            <a:spLocks noGrp="1"/>
          </p:cNvSpPr>
          <p:nvPr>
            <p:ph type="sldNum" sz="quarter" idx="12"/>
          </p:nvPr>
        </p:nvSpPr>
        <p:spPr/>
        <p:txBody>
          <a:bodyPr/>
          <a:lstStyle/>
          <a:p>
            <a:fld id="{E397067D-A252-45A4-97D6-F484B05A6AAF}" type="slidenum">
              <a:rPr lang="en-US" smtClean="0"/>
              <a:t>‹#›</a:t>
            </a:fld>
            <a:endParaRPr lang="en-US"/>
          </a:p>
        </p:txBody>
      </p:sp>
    </p:spTree>
    <p:extLst>
      <p:ext uri="{BB962C8B-B14F-4D97-AF65-F5344CB8AC3E}">
        <p14:creationId xmlns:p14="http://schemas.microsoft.com/office/powerpoint/2010/main" val="1816083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
        <p:nvSpPr>
          <p:cNvPr id="16" name="Google Shape;16;p15"/>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 name="Google Shape;17;p15"/>
          <p:cNvSpPr>
            <a:spLocks noGrp="1"/>
          </p:cNvSpPr>
          <p:nvPr>
            <p:ph type="pic" idx="2"/>
          </p:nvPr>
        </p:nvSpPr>
        <p:spPr>
          <a:xfrm>
            <a:off x="13231947" y="6104022"/>
            <a:ext cx="901148" cy="901148"/>
          </a:xfrm>
          <a:prstGeom prst="rect">
            <a:avLst/>
          </a:prstGeom>
          <a:noFill/>
          <a:ln>
            <a:noFill/>
          </a:ln>
        </p:spPr>
      </p:sp>
      <p:sp>
        <p:nvSpPr>
          <p:cNvPr id="18" name="Google Shape;18;p15"/>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0" name="Google Shape;20;p15"/>
          <p:cNvSpPr>
            <a:spLocks noGrp="1"/>
          </p:cNvSpPr>
          <p:nvPr>
            <p:ph type="pic" idx="3"/>
          </p:nvPr>
        </p:nvSpPr>
        <p:spPr>
          <a:xfrm>
            <a:off x="-7" y="-8"/>
            <a:ext cx="918000" cy="918000"/>
          </a:xfrm>
          <a:prstGeom prst="rect">
            <a:avLst/>
          </a:prstGeom>
          <a:noFill/>
          <a:ln>
            <a:noFill/>
          </a:ln>
        </p:spPr>
      </p:sp>
      <p:pic>
        <p:nvPicPr>
          <p:cNvPr id="21" name="Google Shape;21;p15"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2" name="Google Shape;22;p15"/>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35977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2"/>
        <p:cNvGrpSpPr/>
        <p:nvPr/>
      </p:nvGrpSpPr>
      <p:grpSpPr>
        <a:xfrm>
          <a:off x="0" y="0"/>
          <a:ext cx="0" cy="0"/>
          <a:chOff x="0" y="0"/>
          <a:chExt cx="0" cy="0"/>
        </a:xfrm>
      </p:grpSpPr>
      <p:sp>
        <p:nvSpPr>
          <p:cNvPr id="33" name="Google Shape;33;p40"/>
          <p:cNvSpPr/>
          <p:nvPr/>
        </p:nvSpPr>
        <p:spPr>
          <a:xfrm>
            <a:off x="0" y="0"/>
            <a:ext cx="3222171" cy="6858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0"/>
          <p:cNvSpPr>
            <a:spLocks noGrp="1"/>
          </p:cNvSpPr>
          <p:nvPr>
            <p:ph type="pic" idx="2"/>
          </p:nvPr>
        </p:nvSpPr>
        <p:spPr>
          <a:xfrm>
            <a:off x="899884" y="0"/>
            <a:ext cx="4613409" cy="6131859"/>
          </a:xfrm>
          <a:prstGeom prst="rect">
            <a:avLst/>
          </a:prstGeom>
          <a:solidFill>
            <a:schemeClr val="lt1"/>
          </a:solidFill>
          <a:ln>
            <a:noFill/>
          </a:ln>
        </p:spPr>
      </p:sp>
      <p:grpSp>
        <p:nvGrpSpPr>
          <p:cNvPr id="35" name="Google Shape;35;p40"/>
          <p:cNvGrpSpPr/>
          <p:nvPr/>
        </p:nvGrpSpPr>
        <p:grpSpPr>
          <a:xfrm>
            <a:off x="11152259" y="150635"/>
            <a:ext cx="894148" cy="882138"/>
            <a:chOff x="9241877" y="3976244"/>
            <a:chExt cx="2599770" cy="2467903"/>
          </a:xfrm>
        </p:grpSpPr>
        <p:sp>
          <p:nvSpPr>
            <p:cNvPr id="36" name="Google Shape;36;p40"/>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 name="Google Shape;37;p40"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38" name="Google Shape;38;p40"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39" name="Google Shape;39;p40"/>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60745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40"/>
        <p:cNvGrpSpPr/>
        <p:nvPr/>
      </p:nvGrpSpPr>
      <p:grpSpPr>
        <a:xfrm>
          <a:off x="0" y="0"/>
          <a:ext cx="0" cy="0"/>
          <a:chOff x="0" y="0"/>
          <a:chExt cx="0" cy="0"/>
        </a:xfrm>
      </p:grpSpPr>
      <p:sp>
        <p:nvSpPr>
          <p:cNvPr id="41" name="Google Shape;41;p42"/>
          <p:cNvSpPr>
            <a:spLocks noGrp="1"/>
          </p:cNvSpPr>
          <p:nvPr>
            <p:ph type="pic" idx="2"/>
          </p:nvPr>
        </p:nvSpPr>
        <p:spPr>
          <a:xfrm>
            <a:off x="0" y="3429001"/>
            <a:ext cx="3048000" cy="3429000"/>
          </a:xfrm>
          <a:prstGeom prst="rect">
            <a:avLst/>
          </a:prstGeom>
          <a:solidFill>
            <a:schemeClr val="lt1"/>
          </a:solidFill>
          <a:ln>
            <a:noFill/>
          </a:ln>
        </p:spPr>
      </p:sp>
      <p:sp>
        <p:nvSpPr>
          <p:cNvPr id="42" name="Google Shape;42;p42"/>
          <p:cNvSpPr>
            <a:spLocks noGrp="1"/>
          </p:cNvSpPr>
          <p:nvPr>
            <p:ph type="pic" idx="3"/>
          </p:nvPr>
        </p:nvSpPr>
        <p:spPr>
          <a:xfrm>
            <a:off x="3048000" y="1"/>
            <a:ext cx="3048000" cy="3429000"/>
          </a:xfrm>
          <a:prstGeom prst="rect">
            <a:avLst/>
          </a:prstGeom>
          <a:solidFill>
            <a:schemeClr val="lt1"/>
          </a:solidFill>
          <a:ln>
            <a:noFill/>
          </a:ln>
        </p:spPr>
      </p:sp>
      <p:sp>
        <p:nvSpPr>
          <p:cNvPr id="43" name="Google Shape;43;p42"/>
          <p:cNvSpPr/>
          <p:nvPr/>
        </p:nvSpPr>
        <p:spPr>
          <a:xfrm>
            <a:off x="0" y="0"/>
            <a:ext cx="3048000" cy="3429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 name="Google Shape;44;p42"/>
          <p:cNvSpPr/>
          <p:nvPr/>
        </p:nvSpPr>
        <p:spPr>
          <a:xfrm>
            <a:off x="3048000" y="3429000"/>
            <a:ext cx="3048000" cy="342900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5" name="Google Shape;45;p42"/>
          <p:cNvGrpSpPr/>
          <p:nvPr/>
        </p:nvGrpSpPr>
        <p:grpSpPr>
          <a:xfrm>
            <a:off x="11151949" y="150459"/>
            <a:ext cx="894071" cy="881992"/>
            <a:chOff x="9241877" y="3976244"/>
            <a:chExt cx="2599800" cy="2467800"/>
          </a:xfrm>
        </p:grpSpPr>
        <p:sp>
          <p:nvSpPr>
            <p:cNvPr id="46" name="Google Shape;46;p42"/>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7" name="Google Shape;47;p42"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48" name="Google Shape;48;p42"/>
          <p:cNvSpPr>
            <a:spLocks noGrp="1"/>
          </p:cNvSpPr>
          <p:nvPr>
            <p:ph type="pic" idx="4"/>
          </p:nvPr>
        </p:nvSpPr>
        <p:spPr>
          <a:xfrm>
            <a:off x="-7" y="5935092"/>
            <a:ext cx="918000" cy="918000"/>
          </a:xfrm>
          <a:prstGeom prst="rect">
            <a:avLst/>
          </a:prstGeom>
          <a:noFill/>
          <a:ln>
            <a:noFill/>
          </a:ln>
        </p:spPr>
      </p:sp>
      <p:pic>
        <p:nvPicPr>
          <p:cNvPr id="49" name="Google Shape;49;p42"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50" name="Google Shape;50;p42"/>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22147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_Title Slide" userDrawn="1">
  <p:cSld name="13_Title Slide">
    <p:spTree>
      <p:nvGrpSpPr>
        <p:cNvPr id="1" name="Shape 29"/>
        <p:cNvGrpSpPr/>
        <p:nvPr/>
      </p:nvGrpSpPr>
      <p:grpSpPr>
        <a:xfrm>
          <a:off x="0" y="0"/>
          <a:ext cx="0" cy="0"/>
          <a:chOff x="0" y="0"/>
          <a:chExt cx="0" cy="0"/>
        </a:xfrm>
      </p:grpSpPr>
      <p:sp>
        <p:nvSpPr>
          <p:cNvPr id="33" name="Google Shape;33;p4"/>
          <p:cNvSpPr txBox="1">
            <a:spLocks noGrp="1"/>
          </p:cNvSpPr>
          <p:nvPr>
            <p:ph type="body" idx="1"/>
          </p:nvPr>
        </p:nvSpPr>
        <p:spPr>
          <a:xfrm>
            <a:off x="2653626" y="360000"/>
            <a:ext cx="8169585" cy="53553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1"/>
              </a:buClr>
              <a:buSzPts val="3200"/>
              <a:buNone/>
              <a:defRPr sz="3200">
                <a:solidFill>
                  <a:schemeClr val="accent1"/>
                </a:solidFill>
                <a:latin typeface="Mulish SemiBold"/>
                <a:ea typeface="Mulish SemiBold"/>
                <a:cs typeface="Mulish SemiBold"/>
                <a:sym typeface="Mulish Semi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body" idx="3"/>
          </p:nvPr>
        </p:nvSpPr>
        <p:spPr>
          <a:xfrm>
            <a:off x="2653989" y="1014413"/>
            <a:ext cx="8169585" cy="54832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Mulish"/>
                <a:ea typeface="Mulish"/>
                <a:cs typeface="Mulish"/>
                <a:sym typeface="Mulish"/>
              </a:defRPr>
            </a:lvl1pPr>
            <a:lvl2pPr marL="914400" lvl="1" indent="-381000" algn="l">
              <a:lnSpc>
                <a:spcPct val="90000"/>
              </a:lnSpc>
              <a:spcBef>
                <a:spcPts val="500"/>
              </a:spcBef>
              <a:spcAft>
                <a:spcPts val="0"/>
              </a:spcAft>
              <a:buClr>
                <a:schemeClr val="dk2"/>
              </a:buClr>
              <a:buSzPts val="2400"/>
              <a:buChar char="•"/>
              <a:defRPr>
                <a:latin typeface="Mulish"/>
                <a:ea typeface="Mulish"/>
                <a:cs typeface="Mulish"/>
                <a:sym typeface="Mulish"/>
              </a:defRPr>
            </a:lvl2pPr>
            <a:lvl3pPr marL="1371600" lvl="2" indent="-355600" algn="l">
              <a:lnSpc>
                <a:spcPct val="90000"/>
              </a:lnSpc>
              <a:spcBef>
                <a:spcPts val="500"/>
              </a:spcBef>
              <a:spcAft>
                <a:spcPts val="0"/>
              </a:spcAft>
              <a:buClr>
                <a:schemeClr val="dk2"/>
              </a:buClr>
              <a:buSzPts val="2000"/>
              <a:buChar char="•"/>
              <a:defRPr>
                <a:latin typeface="Mulish"/>
                <a:ea typeface="Mulish"/>
                <a:cs typeface="Mulish"/>
                <a:sym typeface="Mulish"/>
              </a:defRPr>
            </a:lvl3pPr>
            <a:lvl4pPr marL="1828800" lvl="3" indent="-342900" algn="l">
              <a:lnSpc>
                <a:spcPct val="90000"/>
              </a:lnSpc>
              <a:spcBef>
                <a:spcPts val="500"/>
              </a:spcBef>
              <a:spcAft>
                <a:spcPts val="0"/>
              </a:spcAft>
              <a:buClr>
                <a:schemeClr val="dk2"/>
              </a:buClr>
              <a:buSzPts val="1800"/>
              <a:buChar char="•"/>
              <a:defRPr>
                <a:latin typeface="Mulish"/>
                <a:ea typeface="Mulish"/>
                <a:cs typeface="Mulish"/>
                <a:sym typeface="Mulish"/>
              </a:defRPr>
            </a:lvl4pPr>
            <a:lvl5pPr marL="2286000" lvl="4" indent="-342900" algn="l">
              <a:lnSpc>
                <a:spcPct val="90000"/>
              </a:lnSpc>
              <a:spcBef>
                <a:spcPts val="500"/>
              </a:spcBef>
              <a:spcAft>
                <a:spcPts val="0"/>
              </a:spcAft>
              <a:buClr>
                <a:schemeClr val="dk2"/>
              </a:buClr>
              <a:buSzPts val="1800"/>
              <a:buChar char="•"/>
              <a:defRPr>
                <a:latin typeface="Mulish"/>
                <a:ea typeface="Mulish"/>
                <a:cs typeface="Mulish"/>
                <a:sym typeface="Mulish"/>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01132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1"/>
        <p:cNvGrpSpPr/>
        <p:nvPr/>
      </p:nvGrpSpPr>
      <p:grpSpPr>
        <a:xfrm>
          <a:off x="0" y="0"/>
          <a:ext cx="0" cy="0"/>
          <a:chOff x="0" y="0"/>
          <a:chExt cx="0" cy="0"/>
        </a:xfrm>
      </p:grpSpPr>
      <p:pic>
        <p:nvPicPr>
          <p:cNvPr id="52" name="Google Shape;52;p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53" name="Google Shape;53;p41"/>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41"/>
          <p:cNvSpPr>
            <a:spLocks noGrp="1"/>
          </p:cNvSpPr>
          <p:nvPr>
            <p:ph type="pic" idx="2"/>
          </p:nvPr>
        </p:nvSpPr>
        <p:spPr>
          <a:xfrm>
            <a:off x="13568021" y="6710021"/>
            <a:ext cx="918000" cy="918000"/>
          </a:xfrm>
          <a:prstGeom prst="rect">
            <a:avLst/>
          </a:prstGeom>
          <a:noFill/>
          <a:ln>
            <a:noFill/>
          </a:ln>
        </p:spPr>
      </p:sp>
      <p:sp>
        <p:nvSpPr>
          <p:cNvPr id="55" name="Google Shape;55;p41"/>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6" name="Google Shape;56;p41"/>
          <p:cNvGrpSpPr/>
          <p:nvPr/>
        </p:nvGrpSpPr>
        <p:grpSpPr>
          <a:xfrm>
            <a:off x="11152259" y="150635"/>
            <a:ext cx="894148" cy="882138"/>
            <a:chOff x="9241877" y="3976244"/>
            <a:chExt cx="2599770" cy="2467903"/>
          </a:xfrm>
        </p:grpSpPr>
        <p:sp>
          <p:nvSpPr>
            <p:cNvPr id="57" name="Google Shape;57;p41"/>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8" name="Google Shape;58;p41"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59" name="Google Shape;59;p41"/>
          <p:cNvSpPr>
            <a:spLocks noGrp="1"/>
          </p:cNvSpPr>
          <p:nvPr>
            <p:ph type="pic" idx="3"/>
          </p:nvPr>
        </p:nvSpPr>
        <p:spPr>
          <a:xfrm>
            <a:off x="-7" y="5935092"/>
            <a:ext cx="918000" cy="918000"/>
          </a:xfrm>
          <a:prstGeom prst="rect">
            <a:avLst/>
          </a:prstGeom>
          <a:noFill/>
          <a:ln>
            <a:noFill/>
          </a:ln>
        </p:spPr>
      </p:sp>
      <p:pic>
        <p:nvPicPr>
          <p:cNvPr id="60" name="Google Shape;60;p41"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61" name="Google Shape;61;p41"/>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590692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62"/>
        <p:cNvGrpSpPr/>
        <p:nvPr/>
      </p:nvGrpSpPr>
      <p:grpSpPr>
        <a:xfrm>
          <a:off x="0" y="0"/>
          <a:ext cx="0" cy="0"/>
          <a:chOff x="0" y="0"/>
          <a:chExt cx="0" cy="0"/>
        </a:xfrm>
      </p:grpSpPr>
      <p:sp>
        <p:nvSpPr>
          <p:cNvPr id="63" name="Google Shape;63;p44"/>
          <p:cNvSpPr/>
          <p:nvPr/>
        </p:nvSpPr>
        <p:spPr>
          <a:xfrm>
            <a:off x="11141765" y="1371600"/>
            <a:ext cx="1050235" cy="548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64" name="Google Shape;64;p44"/>
          <p:cNvSpPr>
            <a:spLocks noGrp="1"/>
          </p:cNvSpPr>
          <p:nvPr>
            <p:ph type="pic" idx="2"/>
          </p:nvPr>
        </p:nvSpPr>
        <p:spPr>
          <a:xfrm>
            <a:off x="0" y="1371600"/>
            <a:ext cx="2975429" cy="3294063"/>
          </a:xfrm>
          <a:prstGeom prst="rect">
            <a:avLst/>
          </a:prstGeom>
          <a:solidFill>
            <a:schemeClr val="lt2"/>
          </a:solidFill>
          <a:ln>
            <a:noFill/>
          </a:ln>
        </p:spPr>
      </p:sp>
      <p:sp>
        <p:nvSpPr>
          <p:cNvPr id="65" name="Google Shape;65;p44"/>
          <p:cNvSpPr>
            <a:spLocks noGrp="1"/>
          </p:cNvSpPr>
          <p:nvPr>
            <p:ph type="pic" idx="3"/>
          </p:nvPr>
        </p:nvSpPr>
        <p:spPr>
          <a:xfrm>
            <a:off x="3018971" y="1371600"/>
            <a:ext cx="2975429" cy="3294063"/>
          </a:xfrm>
          <a:prstGeom prst="rect">
            <a:avLst/>
          </a:prstGeom>
          <a:solidFill>
            <a:schemeClr val="lt2"/>
          </a:solidFill>
          <a:ln>
            <a:noFill/>
          </a:ln>
        </p:spPr>
      </p:sp>
      <p:sp>
        <p:nvSpPr>
          <p:cNvPr id="66" name="Google Shape;66;p44"/>
          <p:cNvSpPr>
            <a:spLocks noGrp="1"/>
          </p:cNvSpPr>
          <p:nvPr>
            <p:ph type="pic" idx="4"/>
          </p:nvPr>
        </p:nvSpPr>
        <p:spPr>
          <a:xfrm>
            <a:off x="6008914" y="1371600"/>
            <a:ext cx="3164115" cy="3294063"/>
          </a:xfrm>
          <a:prstGeom prst="rect">
            <a:avLst/>
          </a:prstGeom>
          <a:solidFill>
            <a:schemeClr val="lt2"/>
          </a:solidFill>
          <a:ln>
            <a:noFill/>
          </a:ln>
        </p:spPr>
      </p:sp>
      <p:sp>
        <p:nvSpPr>
          <p:cNvPr id="67" name="Google Shape;67;p44"/>
          <p:cNvSpPr>
            <a:spLocks noGrp="1"/>
          </p:cNvSpPr>
          <p:nvPr>
            <p:ph type="pic" idx="5"/>
          </p:nvPr>
        </p:nvSpPr>
        <p:spPr>
          <a:xfrm>
            <a:off x="9187543" y="1371600"/>
            <a:ext cx="2960915" cy="3294063"/>
          </a:xfrm>
          <a:prstGeom prst="rect">
            <a:avLst/>
          </a:prstGeom>
          <a:solidFill>
            <a:schemeClr val="lt2"/>
          </a:solidFill>
          <a:ln>
            <a:noFill/>
          </a:ln>
        </p:spPr>
      </p:sp>
      <p:sp>
        <p:nvSpPr>
          <p:cNvPr id="68" name="Google Shape;68;p44"/>
          <p:cNvSpPr txBox="1"/>
          <p:nvPr/>
        </p:nvSpPr>
        <p:spPr>
          <a:xfrm>
            <a:off x="11567688" y="628711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
        <p:nvSpPr>
          <p:cNvPr id="69" name="Google Shape;69;p44"/>
          <p:cNvSpPr>
            <a:spLocks noGrp="1"/>
          </p:cNvSpPr>
          <p:nvPr>
            <p:ph type="pic" idx="6"/>
          </p:nvPr>
        </p:nvSpPr>
        <p:spPr>
          <a:xfrm>
            <a:off x="13119652" y="5596863"/>
            <a:ext cx="901148" cy="901148"/>
          </a:xfrm>
          <a:prstGeom prst="rect">
            <a:avLst/>
          </a:prstGeom>
          <a:noFill/>
          <a:ln>
            <a:noFill/>
          </a:ln>
        </p:spPr>
      </p:sp>
      <p:grpSp>
        <p:nvGrpSpPr>
          <p:cNvPr id="70" name="Google Shape;70;p44"/>
          <p:cNvGrpSpPr/>
          <p:nvPr/>
        </p:nvGrpSpPr>
        <p:grpSpPr>
          <a:xfrm>
            <a:off x="11152259" y="150635"/>
            <a:ext cx="894148" cy="882138"/>
            <a:chOff x="9241877" y="3976244"/>
            <a:chExt cx="2599770" cy="2467903"/>
          </a:xfrm>
        </p:grpSpPr>
        <p:sp>
          <p:nvSpPr>
            <p:cNvPr id="71" name="Google Shape;71;p44"/>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2" name="Google Shape;72;p4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73" name="Google Shape;73;p4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74" name="Google Shape;74;p44"/>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75" name="Google Shape;75;p44"/>
          <p:cNvSpPr>
            <a:spLocks noGrp="1"/>
          </p:cNvSpPr>
          <p:nvPr>
            <p:ph type="pic" idx="7"/>
          </p:nvPr>
        </p:nvSpPr>
        <p:spPr>
          <a:xfrm>
            <a:off x="-7" y="5935092"/>
            <a:ext cx="918000" cy="918000"/>
          </a:xfrm>
          <a:prstGeom prst="rect">
            <a:avLst/>
          </a:prstGeom>
          <a:noFill/>
          <a:ln>
            <a:noFill/>
          </a:ln>
        </p:spPr>
      </p:sp>
      <p:pic>
        <p:nvPicPr>
          <p:cNvPr id="76" name="Google Shape;76;p44"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77" name="Google Shape;77;p4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22708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78"/>
        <p:cNvGrpSpPr/>
        <p:nvPr/>
      </p:nvGrpSpPr>
      <p:grpSpPr>
        <a:xfrm>
          <a:off x="0" y="0"/>
          <a:ext cx="0" cy="0"/>
          <a:chOff x="0" y="0"/>
          <a:chExt cx="0" cy="0"/>
        </a:xfrm>
      </p:grpSpPr>
      <p:sp>
        <p:nvSpPr>
          <p:cNvPr id="79" name="Google Shape;79;p47"/>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0" name="Google Shape;80;p47"/>
          <p:cNvSpPr>
            <a:spLocks noGrp="1"/>
          </p:cNvSpPr>
          <p:nvPr>
            <p:ph type="pic" idx="2"/>
          </p:nvPr>
        </p:nvSpPr>
        <p:spPr>
          <a:xfrm>
            <a:off x="13231947" y="6104022"/>
            <a:ext cx="901148" cy="901148"/>
          </a:xfrm>
          <a:prstGeom prst="rect">
            <a:avLst/>
          </a:prstGeom>
          <a:noFill/>
          <a:ln>
            <a:noFill/>
          </a:ln>
        </p:spPr>
      </p:sp>
      <p:sp>
        <p:nvSpPr>
          <p:cNvPr id="81" name="Google Shape;81;p47"/>
          <p:cNvSpPr/>
          <p:nvPr/>
        </p:nvSpPr>
        <p:spPr>
          <a:xfrm flipH="1">
            <a:off x="6095999" y="0"/>
            <a:ext cx="1056571" cy="594360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47"/>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47"/>
          <p:cNvGrpSpPr/>
          <p:nvPr/>
        </p:nvGrpSpPr>
        <p:grpSpPr>
          <a:xfrm>
            <a:off x="11151949" y="150459"/>
            <a:ext cx="894071" cy="881992"/>
            <a:chOff x="9241877" y="3976244"/>
            <a:chExt cx="2599800" cy="2467800"/>
          </a:xfrm>
        </p:grpSpPr>
        <p:sp>
          <p:nvSpPr>
            <p:cNvPr id="84" name="Google Shape;84;p47"/>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47"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86" name="Google Shape;86;p47"/>
          <p:cNvSpPr txBox="1">
            <a:spLocks noGrp="1"/>
          </p:cNvSpPr>
          <p:nvPr>
            <p:ph type="ctrTitle"/>
          </p:nvPr>
        </p:nvSpPr>
        <p:spPr>
          <a:xfrm>
            <a:off x="400050" y="255350"/>
            <a:ext cx="51978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pic>
        <p:nvPicPr>
          <p:cNvPr id="87" name="Google Shape;87;p4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pic>
        <p:nvPicPr>
          <p:cNvPr id="88" name="Google Shape;88;p47"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89" name="Google Shape;89;p47"/>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93737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5_Title Slide">
  <p:cSld name="25_Title Slide">
    <p:bg>
      <p:bgPr>
        <a:solidFill>
          <a:schemeClr val="lt1"/>
        </a:solidFill>
        <a:effectLst/>
      </p:bgPr>
    </p:bg>
    <p:spTree>
      <p:nvGrpSpPr>
        <p:cNvPr id="1" name="Shape 90"/>
        <p:cNvGrpSpPr/>
        <p:nvPr/>
      </p:nvGrpSpPr>
      <p:grpSpPr>
        <a:xfrm>
          <a:off x="0" y="0"/>
          <a:ext cx="0" cy="0"/>
          <a:chOff x="0" y="0"/>
          <a:chExt cx="0" cy="0"/>
        </a:xfrm>
      </p:grpSpPr>
      <p:sp>
        <p:nvSpPr>
          <p:cNvPr id="91" name="Google Shape;91;p65"/>
          <p:cNvSpPr/>
          <p:nvPr/>
        </p:nvSpPr>
        <p:spPr>
          <a:xfrm>
            <a:off x="0" y="0"/>
            <a:ext cx="7658100" cy="6858000"/>
          </a:xfrm>
          <a:custGeom>
            <a:avLst/>
            <a:gdLst/>
            <a:ahLst/>
            <a:cxnLst/>
            <a:rect l="l" t="t" r="r" b="b"/>
            <a:pathLst>
              <a:path w="7658100" h="6858000" extrusionOk="0">
                <a:moveTo>
                  <a:pt x="0" y="0"/>
                </a:moveTo>
                <a:lnTo>
                  <a:pt x="1729248" y="0"/>
                </a:lnTo>
                <a:lnTo>
                  <a:pt x="7658100" y="6858000"/>
                </a:lnTo>
                <a:lnTo>
                  <a:pt x="0" y="685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65"/>
          <p:cNvSpPr>
            <a:spLocks noGrp="1"/>
          </p:cNvSpPr>
          <p:nvPr>
            <p:ph type="pic" idx="2"/>
          </p:nvPr>
        </p:nvSpPr>
        <p:spPr>
          <a:xfrm>
            <a:off x="1132113" y="1301250"/>
            <a:ext cx="4738411" cy="2989870"/>
          </a:xfrm>
          <a:prstGeom prst="rect">
            <a:avLst/>
          </a:prstGeom>
          <a:solidFill>
            <a:schemeClr val="lt1"/>
          </a:solidFill>
          <a:ln>
            <a:noFill/>
          </a:ln>
        </p:spPr>
      </p:sp>
      <p:grpSp>
        <p:nvGrpSpPr>
          <p:cNvPr id="93" name="Google Shape;93;p65"/>
          <p:cNvGrpSpPr/>
          <p:nvPr/>
        </p:nvGrpSpPr>
        <p:grpSpPr>
          <a:xfrm>
            <a:off x="11151949" y="150459"/>
            <a:ext cx="894071" cy="881992"/>
            <a:chOff x="9241877" y="3976244"/>
            <a:chExt cx="2599800" cy="2467800"/>
          </a:xfrm>
        </p:grpSpPr>
        <p:sp>
          <p:nvSpPr>
            <p:cNvPr id="94" name="Google Shape;94;p65"/>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5" name="Google Shape;95;p65"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96" name="Google Shape;96;p65"/>
          <p:cNvSpPr>
            <a:spLocks noGrp="1"/>
          </p:cNvSpPr>
          <p:nvPr>
            <p:ph type="pic" idx="3"/>
          </p:nvPr>
        </p:nvSpPr>
        <p:spPr>
          <a:xfrm>
            <a:off x="-7" y="5935092"/>
            <a:ext cx="918000" cy="918000"/>
          </a:xfrm>
          <a:prstGeom prst="rect">
            <a:avLst/>
          </a:prstGeom>
          <a:noFill/>
          <a:ln>
            <a:noFill/>
          </a:ln>
        </p:spPr>
      </p:sp>
      <p:pic>
        <p:nvPicPr>
          <p:cNvPr id="97" name="Google Shape;97;p65"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98" name="Google Shape;98;p65"/>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7138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99"/>
        <p:cNvGrpSpPr/>
        <p:nvPr/>
      </p:nvGrpSpPr>
      <p:grpSpPr>
        <a:xfrm>
          <a:off x="0" y="0"/>
          <a:ext cx="0" cy="0"/>
          <a:chOff x="0" y="0"/>
          <a:chExt cx="0" cy="0"/>
        </a:xfrm>
      </p:grpSpPr>
      <p:sp>
        <p:nvSpPr>
          <p:cNvPr id="100" name="Google Shape;100;p71"/>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1" name="Google Shape;101;p71"/>
          <p:cNvSpPr>
            <a:spLocks noGrp="1"/>
          </p:cNvSpPr>
          <p:nvPr>
            <p:ph type="pic" idx="2"/>
          </p:nvPr>
        </p:nvSpPr>
        <p:spPr>
          <a:xfrm>
            <a:off x="13231947" y="6104022"/>
            <a:ext cx="901148" cy="901148"/>
          </a:xfrm>
          <a:prstGeom prst="rect">
            <a:avLst/>
          </a:prstGeom>
          <a:noFill/>
          <a:ln>
            <a:noFill/>
          </a:ln>
        </p:spPr>
      </p:sp>
      <p:sp>
        <p:nvSpPr>
          <p:cNvPr id="102" name="Google Shape;102;p71"/>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71"/>
          <p:cNvGrpSpPr/>
          <p:nvPr/>
        </p:nvGrpSpPr>
        <p:grpSpPr>
          <a:xfrm>
            <a:off x="11151949" y="150459"/>
            <a:ext cx="894071" cy="881992"/>
            <a:chOff x="9241877" y="3976244"/>
            <a:chExt cx="2599800" cy="2467800"/>
          </a:xfrm>
        </p:grpSpPr>
        <p:sp>
          <p:nvSpPr>
            <p:cNvPr id="104" name="Google Shape;104;p71"/>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5" name="Google Shape;105;p71"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106" name="Google Shape;106;p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07" name="Google Shape;107;p71"/>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08" name="Google Shape;108;p7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109" name="Google Shape;109;p71"/>
          <p:cNvSpPr>
            <a:spLocks noGrp="1"/>
          </p:cNvSpPr>
          <p:nvPr>
            <p:ph type="pic" idx="3"/>
          </p:nvPr>
        </p:nvSpPr>
        <p:spPr>
          <a:xfrm>
            <a:off x="-7" y="5935092"/>
            <a:ext cx="918000" cy="918000"/>
          </a:xfrm>
          <a:prstGeom prst="rect">
            <a:avLst/>
          </a:prstGeom>
          <a:noFill/>
          <a:ln>
            <a:noFill/>
          </a:ln>
        </p:spPr>
      </p:sp>
      <p:pic>
        <p:nvPicPr>
          <p:cNvPr id="110" name="Google Shape;110;p71"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11" name="Google Shape;111;p71"/>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52736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1035855" y="1232115"/>
            <a:ext cx="4031545" cy="4425186"/>
          </a:xfrm>
          <a:prstGeom prst="rect">
            <a:avLst/>
          </a:prstGeom>
          <a:solidFill>
            <a:srgbClr val="BFBFBF"/>
          </a:solidFill>
          <a:ln>
            <a:noFill/>
          </a:ln>
        </p:spPr>
      </p:sp>
      <p:grpSp>
        <p:nvGrpSpPr>
          <p:cNvPr id="114" name="Google Shape;114;p16"/>
          <p:cNvGrpSpPr/>
          <p:nvPr/>
        </p:nvGrpSpPr>
        <p:grpSpPr>
          <a:xfrm>
            <a:off x="11151949" y="150459"/>
            <a:ext cx="894071" cy="881992"/>
            <a:chOff x="9241877" y="3976244"/>
            <a:chExt cx="2599800" cy="2467800"/>
          </a:xfrm>
        </p:grpSpPr>
        <p:sp>
          <p:nvSpPr>
            <p:cNvPr id="115" name="Google Shape;115;p1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6" name="Google Shape;116;p1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117" name="Google Shape;117;p1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18" name="Google Shape;118;p1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9556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19"/>
        <p:cNvGrpSpPr/>
        <p:nvPr/>
      </p:nvGrpSpPr>
      <p:grpSpPr>
        <a:xfrm>
          <a:off x="0" y="0"/>
          <a:ext cx="0" cy="0"/>
          <a:chOff x="0" y="0"/>
          <a:chExt cx="0" cy="0"/>
        </a:xfrm>
      </p:grpSpPr>
      <p:sp>
        <p:nvSpPr>
          <p:cNvPr id="120" name="Google Shape;120;p17"/>
          <p:cNvSpPr>
            <a:spLocks noGrp="1"/>
          </p:cNvSpPr>
          <p:nvPr>
            <p:ph type="pic" idx="2"/>
          </p:nvPr>
        </p:nvSpPr>
        <p:spPr>
          <a:xfrm>
            <a:off x="5559460" y="0"/>
            <a:ext cx="6984283" cy="6858000"/>
          </a:xfrm>
          <a:prstGeom prst="rect">
            <a:avLst/>
          </a:prstGeom>
          <a:solidFill>
            <a:srgbClr val="BFBFBF"/>
          </a:solidFill>
          <a:ln>
            <a:noFill/>
          </a:ln>
        </p:spPr>
      </p:sp>
      <p:pic>
        <p:nvPicPr>
          <p:cNvPr id="121" name="Google Shape;121;p17"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122" name="Google Shape;122;p17"/>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135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whit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23E8-E6C2-811B-0D16-CE42177AE321}"/>
              </a:ext>
            </a:extLst>
          </p:cNvPr>
          <p:cNvSpPr>
            <a:spLocks noGrp="1"/>
          </p:cNvSpPr>
          <p:nvPr>
            <p:ph type="title"/>
          </p:nvPr>
        </p:nvSpPr>
        <p:spPr>
          <a:xfrm>
            <a:off x="885084" y="513068"/>
            <a:ext cx="9871560" cy="783361"/>
          </a:xfrm>
          <a:prstGeom prst="rect">
            <a:avLst/>
          </a:prstGeom>
        </p:spPr>
        <p:txBody>
          <a:bodyPr lIns="0"/>
          <a:lstStyle>
            <a:lvl1pPr>
              <a:defRPr sz="3400">
                <a:solidFill>
                  <a:schemeClr val="tx1"/>
                </a:solidFill>
              </a:defRPr>
            </a:lvl1pPr>
          </a:lstStyle>
          <a:p>
            <a:r>
              <a:rPr lang="en-US"/>
              <a:t>Click to edit Master title style</a:t>
            </a:r>
          </a:p>
        </p:txBody>
      </p:sp>
      <p:grpSp>
        <p:nvGrpSpPr>
          <p:cNvPr id="6" name="Group 5">
            <a:extLst>
              <a:ext uri="{FF2B5EF4-FFF2-40B4-BE49-F238E27FC236}">
                <a16:creationId xmlns:a16="http://schemas.microsoft.com/office/drawing/2014/main" id="{37A552B4-38E7-AD6C-E954-AF004D446E79}"/>
              </a:ext>
            </a:extLst>
          </p:cNvPr>
          <p:cNvGrpSpPr/>
          <p:nvPr userDrawn="1"/>
        </p:nvGrpSpPr>
        <p:grpSpPr>
          <a:xfrm>
            <a:off x="376648" y="-21516"/>
            <a:ext cx="137160" cy="1165860"/>
            <a:chOff x="376648" y="-21516"/>
            <a:chExt cx="137160" cy="1165860"/>
          </a:xfrm>
        </p:grpSpPr>
        <p:cxnSp>
          <p:nvCxnSpPr>
            <p:cNvPr id="3" name="Straight Connector 2">
              <a:extLst>
                <a:ext uri="{FF2B5EF4-FFF2-40B4-BE49-F238E27FC236}">
                  <a16:creationId xmlns:a16="http://schemas.microsoft.com/office/drawing/2014/main" id="{0CBB3052-4B59-2949-B754-5B75BABC9D77}"/>
                </a:ext>
              </a:extLst>
            </p:cNvPr>
            <p:cNvCxnSpPr/>
            <p:nvPr userDrawn="1"/>
          </p:nvCxnSpPr>
          <p:spPr>
            <a:xfrm>
              <a:off x="445228" y="-21516"/>
              <a:ext cx="0" cy="109728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Oval 3">
              <a:extLst>
                <a:ext uri="{FF2B5EF4-FFF2-40B4-BE49-F238E27FC236}">
                  <a16:creationId xmlns:a16="http://schemas.microsoft.com/office/drawing/2014/main" id="{345B01F2-920E-34CB-17B1-E14313F96BDF}"/>
                </a:ext>
              </a:extLst>
            </p:cNvPr>
            <p:cNvSpPr>
              <a:spLocks noChangeAspect="1"/>
            </p:cNvSpPr>
            <p:nvPr userDrawn="1"/>
          </p:nvSpPr>
          <p:spPr>
            <a:xfrm>
              <a:off x="376648" y="1007184"/>
              <a:ext cx="137160" cy="13716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ooter Placeholder 6">
            <a:extLst>
              <a:ext uri="{FF2B5EF4-FFF2-40B4-BE49-F238E27FC236}">
                <a16:creationId xmlns:a16="http://schemas.microsoft.com/office/drawing/2014/main" id="{03D037DE-6FBC-5DCD-840D-19529B747558}"/>
              </a:ext>
            </a:extLst>
          </p:cNvPr>
          <p:cNvSpPr>
            <a:spLocks noGrp="1"/>
          </p:cNvSpPr>
          <p:nvPr>
            <p:ph type="ftr" sz="quarter" idx="10"/>
          </p:nvPr>
        </p:nvSpPr>
        <p:spPr/>
        <p:txBody>
          <a:bodyPr/>
          <a:lstStyle/>
          <a:p>
            <a:r>
              <a:rPr lang="en-US">
                <a:cs typeface="Archivo Light" pitchFamily="2" charset="0"/>
              </a:rPr>
              <a:t>CONFIDENTIAL AND PROPRIETARY INFORMATION OF GRAPHITE</a:t>
            </a:r>
            <a:endParaRPr lang="en-US" dirty="0">
              <a:cs typeface="Archivo Light" pitchFamily="2" charset="0"/>
            </a:endParaRPr>
          </a:p>
        </p:txBody>
      </p:sp>
    </p:spTree>
    <p:extLst>
      <p:ext uri="{BB962C8B-B14F-4D97-AF65-F5344CB8AC3E}">
        <p14:creationId xmlns:p14="http://schemas.microsoft.com/office/powerpoint/2010/main" val="42478803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r>
              <a:rPr lang="en-US" dirty="0"/>
              <a:t>2022 Clinical Informatics Conference |   amia.org</a:t>
            </a:r>
          </a:p>
        </p:txBody>
      </p:sp>
    </p:spTree>
    <p:extLst>
      <p:ext uri="{BB962C8B-B14F-4D97-AF65-F5344CB8AC3E}">
        <p14:creationId xmlns:p14="http://schemas.microsoft.com/office/powerpoint/2010/main" val="418498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dirty="0"/>
          </a:p>
        </p:txBody>
      </p:sp>
      <p:sp>
        <p:nvSpPr>
          <p:cNvPr id="23" name="Google Shape;13;p9">
            <a:extLst>
              <a:ext uri="{FF2B5EF4-FFF2-40B4-BE49-F238E27FC236}">
                <a16:creationId xmlns:a16="http://schemas.microsoft.com/office/drawing/2014/main" id="{473DF50E-62BA-210E-50E7-3924C0C8F376}"/>
              </a:ext>
            </a:extLst>
          </p:cNvPr>
          <p:cNvSpPr/>
          <p:nvPr userDrawn="1"/>
        </p:nvSpPr>
        <p:spPr>
          <a:xfrm>
            <a:off x="11763272" y="1680389"/>
            <a:ext cx="3600" cy="3996000"/>
          </a:xfrm>
          <a:prstGeom prst="rect">
            <a:avLst/>
          </a:prstGeom>
          <a:solidFill>
            <a:srgbClr val="B2B7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Light"/>
              <a:ea typeface="Mulish Light"/>
              <a:cs typeface="Mulish Light"/>
              <a:sym typeface="Mulish Light"/>
            </a:endParaRPr>
          </a:p>
        </p:txBody>
      </p:sp>
      <p:sp>
        <p:nvSpPr>
          <p:cNvPr id="24" name="Google Shape;15;p9">
            <a:extLst>
              <a:ext uri="{FF2B5EF4-FFF2-40B4-BE49-F238E27FC236}">
                <a16:creationId xmlns:a16="http://schemas.microsoft.com/office/drawing/2014/main" id="{6997C3EA-15DC-7493-BE10-5E4254F2632A}"/>
              </a:ext>
            </a:extLst>
          </p:cNvPr>
          <p:cNvSpPr txBox="1"/>
          <p:nvPr userDrawn="1"/>
        </p:nvSpPr>
        <p:spPr>
          <a:xfrm>
            <a:off x="11567688" y="271032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CA" sz="1400" b="0" i="0" u="none" strike="noStrike" cap="none">
                <a:solidFill>
                  <a:schemeClr val="dk1"/>
                </a:solidFill>
                <a:latin typeface="+mj-lt"/>
                <a:ea typeface="Mulish Light"/>
                <a:cs typeface="Mulish Light"/>
                <a:sym typeface="Mulish Light"/>
              </a:rPr>
              <a:t>‹#›</a:t>
            </a:fld>
            <a:endParaRPr sz="1400" b="0" i="0" u="none" strike="noStrike" cap="none" dirty="0">
              <a:solidFill>
                <a:schemeClr val="dk1"/>
              </a:solidFill>
              <a:latin typeface="+mj-lt"/>
              <a:ea typeface="Mulish Light"/>
              <a:cs typeface="Mulish Light"/>
              <a:sym typeface="Mulish Light"/>
            </a:endParaRPr>
          </a:p>
        </p:txBody>
      </p:sp>
      <p:pic>
        <p:nvPicPr>
          <p:cNvPr id="2" name="Picture 1">
            <a:extLst>
              <a:ext uri="{FF2B5EF4-FFF2-40B4-BE49-F238E27FC236}">
                <a16:creationId xmlns:a16="http://schemas.microsoft.com/office/drawing/2014/main" id="{0E7039E3-227E-5D26-8309-FCAEF00C010E}"/>
              </a:ext>
            </a:extLst>
          </p:cNvPr>
          <p:cNvPicPr>
            <a:picLocks noChangeAspect="1"/>
          </p:cNvPicPr>
          <p:nvPr userDrawn="1"/>
        </p:nvPicPr>
        <p:blipFill>
          <a:blip r:embed="rId11"/>
          <a:stretch>
            <a:fillRect/>
          </a:stretch>
        </p:blipFill>
        <p:spPr>
          <a:xfrm>
            <a:off x="10991644" y="5635926"/>
            <a:ext cx="1188720" cy="1197525"/>
          </a:xfrm>
          <a:prstGeom prst="rect">
            <a:avLst/>
          </a:prstGeom>
        </p:spPr>
      </p:pic>
    </p:spTree>
  </p:cSld>
  <p:clrMap bg1="lt1" tx1="dk1" bg2="dk2" tx2="lt2" accent1="accent1" accent2="accent2" accent3="accent3" accent4="accent4" accent5="accent5" accent6="accent6" hlink="hlink" folHlink="folHlink"/>
  <p:sldLayoutIdLst>
    <p:sldLayoutId id="2147483697" r:id="rId1"/>
    <p:sldLayoutId id="2147483652" r:id="rId2"/>
    <p:sldLayoutId id="2147483694" r:id="rId3"/>
    <p:sldLayoutId id="2147483776" r:id="rId4"/>
    <p:sldLayoutId id="2147483777" r:id="rId5"/>
    <p:sldLayoutId id="2147483778" r:id="rId6"/>
    <p:sldLayoutId id="2147483779" r:id="rId7"/>
    <p:sldLayoutId id="2147483780" r:id="rId8"/>
    <p:sldLayoutId id="214748378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32409-3A1A-9397-7076-161A6F371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107754-9A18-993B-8B35-696FDD29DB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53608-1B86-21F1-7839-08BD5DAB0B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26F91-3DB3-49A6-A9CD-41D26C43CA07}" type="datetimeFigureOut">
              <a:rPr lang="en-US" smtClean="0"/>
              <a:t>10/23/2023</a:t>
            </a:fld>
            <a:endParaRPr lang="en-US"/>
          </a:p>
        </p:txBody>
      </p:sp>
      <p:sp>
        <p:nvSpPr>
          <p:cNvPr id="5" name="Footer Placeholder 4">
            <a:extLst>
              <a:ext uri="{FF2B5EF4-FFF2-40B4-BE49-F238E27FC236}">
                <a16:creationId xmlns:a16="http://schemas.microsoft.com/office/drawing/2014/main" id="{43461A56-556A-B187-04E2-8C1BC1DA09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6AFCF5-1EF7-18C2-B93D-681307533F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61CB9-83A7-4704-A9FA-5305163351D2}" type="slidenum">
              <a:rPr lang="en-US" smtClean="0"/>
              <a:t>‹#›</a:t>
            </a:fld>
            <a:endParaRPr lang="en-US"/>
          </a:p>
        </p:txBody>
      </p:sp>
    </p:spTree>
    <p:extLst>
      <p:ext uri="{BB962C8B-B14F-4D97-AF65-F5344CB8AC3E}">
        <p14:creationId xmlns:p14="http://schemas.microsoft.com/office/powerpoint/2010/main" val="154483694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23"/>
        <p:cNvGrpSpPr/>
        <p:nvPr/>
      </p:nvGrpSpPr>
      <p:grpSpPr>
        <a:xfrm>
          <a:off x="0" y="0"/>
          <a:ext cx="0" cy="0"/>
          <a:chOff x="0" y="0"/>
          <a:chExt cx="0" cy="0"/>
        </a:xfrm>
      </p:grpSpPr>
      <p:sp>
        <p:nvSpPr>
          <p:cNvPr id="124" name="Google Shape;124;g2498d24fe36_1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g2498d24fe36_1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g2498d24fe36_1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27" name="Google Shape;127;g2498d24fe36_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28" name="Google Shape;128;g2498d24fe36_1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271046484"/>
      </p:ext>
    </p:extLst>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23"/>
        <p:cNvGrpSpPr/>
        <p:nvPr/>
      </p:nvGrpSpPr>
      <p:grpSpPr>
        <a:xfrm>
          <a:off x="0" y="0"/>
          <a:ext cx="0" cy="0"/>
          <a:chOff x="0" y="0"/>
          <a:chExt cx="0" cy="0"/>
        </a:xfrm>
      </p:grpSpPr>
      <p:sp>
        <p:nvSpPr>
          <p:cNvPr id="124" name="Google Shape;124;g2498d24fe36_1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g2498d24fe36_1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g2498d24fe36_1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2498d24fe36_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g2498d24fe36_1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6430493"/>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9469B-6379-16F9-27B9-1EAA618781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7DB063-FB80-57E2-8BDC-B202272AE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25C9F-F163-D4A2-5035-8B22438068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1AB74-EE18-4CEF-8ABD-4FE2C0829AAF}" type="datetimeFigureOut">
              <a:rPr lang="en-US" smtClean="0"/>
              <a:t>10/23/2023</a:t>
            </a:fld>
            <a:endParaRPr lang="en-US"/>
          </a:p>
        </p:txBody>
      </p:sp>
      <p:sp>
        <p:nvSpPr>
          <p:cNvPr id="5" name="Footer Placeholder 4">
            <a:extLst>
              <a:ext uri="{FF2B5EF4-FFF2-40B4-BE49-F238E27FC236}">
                <a16:creationId xmlns:a16="http://schemas.microsoft.com/office/drawing/2014/main" id="{DCFE7113-8396-9579-A948-D6164961C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7623F4-5801-13DB-6B2B-FF70447DE0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9E5485-3BCE-498E-BAB6-411C52FED1E4}" type="slidenum">
              <a:rPr lang="en-US" smtClean="0"/>
              <a:t>‹#›</a:t>
            </a:fld>
            <a:endParaRPr lang="en-US"/>
          </a:p>
        </p:txBody>
      </p:sp>
    </p:spTree>
    <p:extLst>
      <p:ext uri="{BB962C8B-B14F-4D97-AF65-F5344CB8AC3E}">
        <p14:creationId xmlns:p14="http://schemas.microsoft.com/office/powerpoint/2010/main" val="148072286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9E051-8726-75E2-88B8-9DCBB0C44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1148E3-2B4F-1532-5647-18A21DE775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E317C-515E-C8B5-2D91-DC7F5F2D3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CB98A-30EC-4456-906A-7C6D0866E9DD}" type="datetimeFigureOut">
              <a:rPr lang="en-US" smtClean="0"/>
              <a:t>10/23/2023</a:t>
            </a:fld>
            <a:endParaRPr lang="en-US"/>
          </a:p>
        </p:txBody>
      </p:sp>
      <p:sp>
        <p:nvSpPr>
          <p:cNvPr id="5" name="Footer Placeholder 4">
            <a:extLst>
              <a:ext uri="{FF2B5EF4-FFF2-40B4-BE49-F238E27FC236}">
                <a16:creationId xmlns:a16="http://schemas.microsoft.com/office/drawing/2014/main" id="{5D3A61BB-7D2F-67FB-32BA-7E74C59D6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4FD028-E4DC-FFE1-8617-235B8D06E4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7067D-A252-45A4-97D6-F484B05A6AAF}" type="slidenum">
              <a:rPr lang="en-US" smtClean="0"/>
              <a:t>‹#›</a:t>
            </a:fld>
            <a:endParaRPr lang="en-US"/>
          </a:p>
        </p:txBody>
      </p:sp>
    </p:spTree>
    <p:extLst>
      <p:ext uri="{BB962C8B-B14F-4D97-AF65-F5344CB8AC3E}">
        <p14:creationId xmlns:p14="http://schemas.microsoft.com/office/powerpoint/2010/main" val="366329892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06589859"/>
      </p:ext>
    </p:extLst>
  </p:cSld>
  <p:clrMap bg1="lt1" tx1="dk1" bg2="dk2" tx2="lt2" accent1="accent1" accent2="accent2" accent3="accent3" accent4="accent4" accent5="accent5" accent6="accent6" hlink="hlink" folHlink="folHlink"/>
  <p:sldLayoutIdLst>
    <p:sldLayoutId id="2147483703"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lexicon.unmc.edu/" TargetMode="External"/><Relationship Id="rId2" Type="http://schemas.openxmlformats.org/officeDocument/2006/relationships/hyperlink" Target="https://dev-nebraska-browse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browser.ihtsdotools.org/" TargetMode="External"/><Relationship Id="rId2" Type="http://schemas.openxmlformats.org/officeDocument/2006/relationships/hyperlink" Target="https://github.com/UNMC-CRANE/SNOMED_CT_Workshop_Nov_2023" TargetMode="External"/><Relationship Id="rId1" Type="http://schemas.openxmlformats.org/officeDocument/2006/relationships/slideLayout" Target="../slideLayouts/slideLayout2.xml"/><Relationship Id="rId4" Type="http://schemas.openxmlformats.org/officeDocument/2006/relationships/hyperlink" Target="https://dev-nebraska-browser.ihtsdotools.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browser.ihtsdotools.org/"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pic>
        <p:nvPicPr>
          <p:cNvPr id="244" name="Google Shape;244;p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39213" y="0"/>
            <a:ext cx="7572077" cy="6858001"/>
          </a:xfrm>
          <a:prstGeom prst="rect">
            <a:avLst/>
          </a:prstGeom>
          <a:noFill/>
          <a:ln>
            <a:noFill/>
          </a:ln>
        </p:spPr>
      </p:pic>
      <p:sp>
        <p:nvSpPr>
          <p:cNvPr id="245" name="Google Shape;245;p8"/>
          <p:cNvSpPr/>
          <p:nvPr/>
        </p:nvSpPr>
        <p:spPr>
          <a:xfrm>
            <a:off x="7539900" y="5271750"/>
            <a:ext cx="45759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46;p8"/>
          <p:cNvSpPr/>
          <p:nvPr/>
        </p:nvSpPr>
        <p:spPr>
          <a:xfrm>
            <a:off x="8172300" y="5741400"/>
            <a:ext cx="39435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47;p8"/>
          <p:cNvSpPr/>
          <p:nvPr/>
        </p:nvSpPr>
        <p:spPr>
          <a:xfrm>
            <a:off x="7065300" y="6215150"/>
            <a:ext cx="50505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48;p8"/>
          <p:cNvSpPr txBox="1"/>
          <p:nvPr/>
        </p:nvSpPr>
        <p:spPr>
          <a:xfrm>
            <a:off x="926709" y="-75074"/>
            <a:ext cx="5165100" cy="2736900"/>
          </a:xfrm>
          <a:prstGeom prst="rect">
            <a:avLst/>
          </a:prstGeom>
          <a:noFill/>
          <a:ln>
            <a:noFill/>
          </a:ln>
        </p:spPr>
        <p:txBody>
          <a:bodyPr spcFirstLastPara="1" wrap="square" lIns="121900" tIns="121900" rIns="121900" bIns="121900" anchor="b" anchorCtr="0">
            <a:noAutofit/>
          </a:bodyPr>
          <a:lstStyle/>
          <a:p>
            <a:pPr marL="0" marR="0" lvl="0" indent="0" algn="l" defTabSz="914400" rtl="0" eaLnBrk="1" fontAlgn="auto" latinLnBrk="0" hangingPunct="1">
              <a:lnSpc>
                <a:spcPct val="90000"/>
              </a:lnSpc>
              <a:spcBef>
                <a:spcPts val="0"/>
              </a:spcBef>
              <a:spcAft>
                <a:spcPts val="0"/>
              </a:spcAft>
              <a:buClr>
                <a:srgbClr val="233F79"/>
              </a:buClr>
              <a:buSzPts val="5300"/>
              <a:buFont typeface="Oswald"/>
              <a:buNone/>
              <a:tabLst/>
              <a:defRPr/>
            </a:pPr>
            <a:r>
              <a:rPr kumimoji="0" lang="en-US" sz="4800" b="1" i="0" u="none" strike="noStrike" kern="0" cap="none" spc="0" normalizeH="0" baseline="0" noProof="0" dirty="0">
                <a:ln>
                  <a:noFill/>
                </a:ln>
                <a:solidFill>
                  <a:srgbClr val="233F79"/>
                </a:solidFill>
                <a:effectLst/>
                <a:uLnTx/>
                <a:uFillTx/>
                <a:latin typeface="Arial"/>
                <a:cs typeface="Arial"/>
                <a:sym typeface="Arial"/>
              </a:rPr>
              <a:t>Interoperation and Analytics of EHR Data</a:t>
            </a:r>
            <a:endParaRPr kumimoji="0" sz="4800" b="0" i="0" u="none" strike="noStrike" kern="0" cap="none" spc="0" normalizeH="0" baseline="0" noProof="0" dirty="0">
              <a:ln>
                <a:noFill/>
              </a:ln>
              <a:solidFill>
                <a:srgbClr val="233F79"/>
              </a:solidFill>
              <a:effectLst/>
              <a:uLnTx/>
              <a:uFillTx/>
              <a:latin typeface="Arial"/>
              <a:ea typeface="Arial"/>
              <a:cs typeface="Arial"/>
              <a:sym typeface="Arial"/>
            </a:endParaRPr>
          </a:p>
        </p:txBody>
      </p:sp>
      <p:sp>
        <p:nvSpPr>
          <p:cNvPr id="251" name="Google Shape;251;p8"/>
          <p:cNvSpPr txBox="1"/>
          <p:nvPr/>
        </p:nvSpPr>
        <p:spPr>
          <a:xfrm>
            <a:off x="6796750" y="5196775"/>
            <a:ext cx="4575900" cy="1389900"/>
          </a:xfrm>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2700" b="0" i="1" u="none" strike="noStrike" kern="0" cap="none" spc="0" normalizeH="0" baseline="0" noProof="0">
                <a:ln>
                  <a:noFill/>
                </a:ln>
                <a:solidFill>
                  <a:srgbClr val="FFFFFF"/>
                </a:solidFill>
                <a:effectLst/>
                <a:uLnTx/>
                <a:uFillTx/>
                <a:latin typeface="Mulish Black"/>
                <a:ea typeface="Mulish Black"/>
                <a:cs typeface="Mulish Black"/>
                <a:sym typeface="Mulish Black"/>
              </a:rPr>
              <a:t>Global terminology enabling quality information exchange</a:t>
            </a:r>
            <a:endParaRPr kumimoji="0" sz="2700" b="0" i="0" u="none" strike="noStrike" kern="0" cap="none" spc="0" normalizeH="0" baseline="0" noProof="0">
              <a:ln>
                <a:noFill/>
              </a:ln>
              <a:solidFill>
                <a:srgbClr val="FFFFFF"/>
              </a:solidFill>
              <a:effectLst/>
              <a:uLnTx/>
              <a:uFillTx/>
              <a:latin typeface="Mulish Black"/>
              <a:ea typeface="Mulish Black"/>
              <a:cs typeface="Mulish Black"/>
              <a:sym typeface="Mulish Black"/>
            </a:endParaRPr>
          </a:p>
        </p:txBody>
      </p:sp>
      <p:sp>
        <p:nvSpPr>
          <p:cNvPr id="252" name="Google Shape;252;p8"/>
          <p:cNvSpPr>
            <a:spLocks noGrp="1"/>
          </p:cNvSpPr>
          <p:nvPr>
            <p:ph type="pic" idx="2"/>
          </p:nvPr>
        </p:nvSpPr>
        <p:spPr>
          <a:xfrm>
            <a:off x="13536747" y="6104022"/>
            <a:ext cx="901200" cy="901200"/>
          </a:xfrm>
          <a:prstGeom prst="rect">
            <a:avLst/>
          </a:prstGeom>
          <a:noFill/>
          <a:ln>
            <a:noFill/>
          </a:ln>
        </p:spPr>
        <p:txBody>
          <a:bodyPr/>
          <a:lstStyle/>
          <a:p>
            <a:endParaRPr lang="en-US"/>
          </a:p>
        </p:txBody>
      </p:sp>
      <p:sp>
        <p:nvSpPr>
          <p:cNvPr id="254" name="Google Shape;254;p8"/>
          <p:cNvSpPr/>
          <p:nvPr/>
        </p:nvSpPr>
        <p:spPr>
          <a:xfrm flipH="1">
            <a:off x="11290800" y="4296425"/>
            <a:ext cx="1120500" cy="25617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55" name="Google Shape;255;p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539900" y="1577575"/>
            <a:ext cx="3259954" cy="3368499"/>
          </a:xfrm>
          <a:prstGeom prst="rect">
            <a:avLst/>
          </a:prstGeom>
          <a:noFill/>
          <a:ln>
            <a:noFill/>
          </a:ln>
        </p:spPr>
      </p:pic>
      <p:sp>
        <p:nvSpPr>
          <p:cNvPr id="3" name="TextBox 2">
            <a:extLst>
              <a:ext uri="{FF2B5EF4-FFF2-40B4-BE49-F238E27FC236}">
                <a16:creationId xmlns:a16="http://schemas.microsoft.com/office/drawing/2014/main" id="{AD0C0F2F-97A0-3E4C-204A-E244B7C39F6F}"/>
              </a:ext>
            </a:extLst>
          </p:cNvPr>
          <p:cNvSpPr txBox="1"/>
          <p:nvPr/>
        </p:nvSpPr>
        <p:spPr>
          <a:xfrm>
            <a:off x="936929" y="2661826"/>
            <a:ext cx="3988592"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7030A0"/>
                </a:solidFill>
                <a:effectLst/>
                <a:uLnTx/>
                <a:uFillTx/>
                <a:latin typeface="Arial"/>
                <a:cs typeface="Arial"/>
                <a:sym typeface="Arial"/>
              </a:rPr>
              <a:t>James Campbell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7030A0"/>
                </a:solidFill>
                <a:effectLst/>
                <a:uLnTx/>
                <a:uFillTx/>
                <a:latin typeface="Arial"/>
                <a:cs typeface="Arial"/>
                <a:sym typeface="Arial"/>
              </a:rPr>
              <a:t>Olivier </a:t>
            </a:r>
            <a:r>
              <a:rPr kumimoji="0" lang="en-US" sz="3200" b="1" i="0" u="none" strike="noStrike" kern="0" cap="none" spc="0" normalizeH="0" baseline="0" noProof="0" dirty="0" err="1">
                <a:ln>
                  <a:noFill/>
                </a:ln>
                <a:solidFill>
                  <a:srgbClr val="7030A0"/>
                </a:solidFill>
                <a:effectLst/>
                <a:uLnTx/>
                <a:uFillTx/>
                <a:latin typeface="Arial"/>
                <a:cs typeface="Arial"/>
                <a:sym typeface="Arial"/>
              </a:rPr>
              <a:t>Bodenreider</a:t>
            </a:r>
            <a:endParaRPr kumimoji="0" lang="en-US" sz="3200" b="1" i="0" u="none" strike="noStrike" kern="0" cap="none" spc="0" normalizeH="0" baseline="0" noProof="0" dirty="0">
              <a:ln>
                <a:noFill/>
              </a:ln>
              <a:solidFill>
                <a:srgbClr val="7030A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7030A0"/>
                </a:solidFill>
                <a:effectLst/>
                <a:uLnTx/>
                <a:uFillTx/>
                <a:latin typeface="Arial"/>
                <a:cs typeface="Arial"/>
                <a:sym typeface="Arial"/>
              </a:rPr>
              <a:t>Robert Wynne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7030A0"/>
                </a:solidFill>
                <a:effectLst/>
                <a:uLnTx/>
                <a:uFillTx/>
                <a:latin typeface="Arial"/>
                <a:cs typeface="Arial"/>
                <a:sym typeface="Arial"/>
              </a:rPr>
              <a:t>Stan Huff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7030A0"/>
                </a:solidFill>
                <a:effectLst/>
                <a:uLnTx/>
                <a:uFillTx/>
                <a:latin typeface="Arial"/>
                <a:cs typeface="Arial"/>
                <a:sym typeface="Arial"/>
              </a:rPr>
              <a:t>W Scott Campbell</a:t>
            </a:r>
          </a:p>
        </p:txBody>
      </p:sp>
      <p:sp>
        <p:nvSpPr>
          <p:cNvPr id="2" name="TextBox 1">
            <a:extLst>
              <a:ext uri="{FF2B5EF4-FFF2-40B4-BE49-F238E27FC236}">
                <a16:creationId xmlns:a16="http://schemas.microsoft.com/office/drawing/2014/main" id="{AF240942-C9F9-FD97-1DCB-79B05113BA73}"/>
              </a:ext>
            </a:extLst>
          </p:cNvPr>
          <p:cNvSpPr txBox="1"/>
          <p:nvPr/>
        </p:nvSpPr>
        <p:spPr>
          <a:xfrm>
            <a:off x="203427" y="5798250"/>
            <a:ext cx="1037463" cy="1015663"/>
          </a:xfrm>
          <a:prstGeom prst="rect">
            <a:avLst/>
          </a:prstGeom>
          <a:solidFill>
            <a:schemeClr val="bg1"/>
          </a:solidFill>
        </p:spPr>
        <p:txBody>
          <a:bodyPr wrap="none" rtlCol="0">
            <a:spAutoFit/>
          </a:bodyPr>
          <a:lstStyle/>
          <a:p>
            <a:r>
              <a:rPr lang="en-US" sz="6000" dirty="0"/>
              <a:t>    </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B5EDFC1-3C29-6475-6EC4-C47CB64B344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1" name="Rectangle 3">
            <a:extLst>
              <a:ext uri="{FF2B5EF4-FFF2-40B4-BE49-F238E27FC236}">
                <a16:creationId xmlns:a16="http://schemas.microsoft.com/office/drawing/2014/main" id="{3B7D25D7-F827-E9B8-5850-66A4A44F35D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2" name="Rectangle 4">
            <a:extLst>
              <a:ext uri="{FF2B5EF4-FFF2-40B4-BE49-F238E27FC236}">
                <a16:creationId xmlns:a16="http://schemas.microsoft.com/office/drawing/2014/main" id="{B16FCF97-EA23-0E5D-F2FF-04A3F34DC8B3}"/>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4" name="Rectangle 6">
            <a:extLst>
              <a:ext uri="{FF2B5EF4-FFF2-40B4-BE49-F238E27FC236}">
                <a16:creationId xmlns:a16="http://schemas.microsoft.com/office/drawing/2014/main" id="{54FBB5EB-1175-A8BE-3FD0-6859387FFC34}"/>
              </a:ext>
            </a:extLst>
          </p:cNvPr>
          <p:cNvSpPr>
            <a:spLocks noGrp="1" noChangeArrowheads="1"/>
          </p:cNvSpPr>
          <p:nvPr>
            <p:ph type="subTitle" idx="1"/>
          </p:nvPr>
        </p:nvSpPr>
        <p:spPr>
          <a:xfrm>
            <a:off x="457200" y="1483187"/>
            <a:ext cx="10825893" cy="4563506"/>
          </a:xfrm>
          <a:noFill/>
        </p:spPr>
        <p:txBody>
          <a:bodyPr spcFirstLastPara="1" wrap="square" lIns="90488" tIns="44450" rIns="90488" bIns="44450" anchor="t" anchorCtr="0">
            <a:normAutofit fontScale="92500" lnSpcReduction="20000"/>
          </a:bodyPr>
          <a:lstStyle/>
          <a:p>
            <a:r>
              <a:rPr lang="en-US" altLang="en-US" sz="3100" dirty="0"/>
              <a:t>Is evolving from public dialogue and policy revisions originating with the HHS/NLM terminology discussion mandated by HIPAA</a:t>
            </a:r>
          </a:p>
          <a:p>
            <a:r>
              <a:rPr lang="en-US" altLang="en-US" sz="3100" dirty="0"/>
              <a:t>Identifies top-level classes for EHR</a:t>
            </a:r>
          </a:p>
          <a:p>
            <a:r>
              <a:rPr lang="en-US" altLang="en-US" sz="3100" dirty="0"/>
              <a:t>Specifies bindings to ontology/terminology standards for US EHR interoperation</a:t>
            </a:r>
          </a:p>
          <a:p>
            <a:pPr algn="l"/>
            <a:r>
              <a:rPr lang="en-US" sz="3100" b="0" i="0" dirty="0">
                <a:solidFill>
                  <a:srgbClr val="040C28"/>
                </a:solidFill>
                <a:effectLst/>
              </a:rPr>
              <a:t>Use of the USCDI standard is required as part of the new application programming interface (API) certification criterion</a:t>
            </a:r>
            <a:r>
              <a:rPr lang="en-US" sz="3100" b="0" i="0" dirty="0">
                <a:solidFill>
                  <a:srgbClr val="4D5156"/>
                </a:solidFill>
                <a:effectLst/>
              </a:rPr>
              <a:t>, “standardized API for patient and population services” (§ 170.315(g)(10))</a:t>
            </a:r>
            <a:endParaRPr lang="en-US" altLang="en-US" sz="3100" dirty="0"/>
          </a:p>
          <a:p>
            <a:r>
              <a:rPr lang="en-US" altLang="en-US" sz="3100" dirty="0"/>
              <a:t>Version 4 included in handout material</a:t>
            </a:r>
          </a:p>
          <a:p>
            <a:pPr>
              <a:lnSpc>
                <a:spcPct val="80000"/>
              </a:lnSpc>
              <a:spcAft>
                <a:spcPct val="30000"/>
              </a:spcAft>
            </a:pPr>
            <a:endParaRPr lang="en-US" altLang="en-US" sz="4400" dirty="0">
              <a:solidFill>
                <a:schemeClr val="hlink"/>
              </a:solidFill>
              <a:latin typeface="+mn-lt"/>
            </a:endParaRPr>
          </a:p>
        </p:txBody>
      </p:sp>
      <p:sp>
        <p:nvSpPr>
          <p:cNvPr id="3" name="Picture Placeholder 2">
            <a:extLst>
              <a:ext uri="{FF2B5EF4-FFF2-40B4-BE49-F238E27FC236}">
                <a16:creationId xmlns:a16="http://schemas.microsoft.com/office/drawing/2014/main" id="{F8BCB385-5B2C-F28C-D778-0DE91D0B6AF5}"/>
              </a:ext>
            </a:extLst>
          </p:cNvPr>
          <p:cNvSpPr>
            <a:spLocks noGrp="1"/>
          </p:cNvSpPr>
          <p:nvPr>
            <p:ph type="pic" idx="4294967295"/>
          </p:nvPr>
        </p:nvSpPr>
        <p:spPr>
          <a:xfrm>
            <a:off x="11274000" y="5940000"/>
            <a:ext cx="918000" cy="918000"/>
          </a:xfrm>
        </p:spPr>
        <p:txBody>
          <a:bodyPr/>
          <a:lstStyle/>
          <a:p>
            <a:endParaRPr lang="en-US"/>
          </a:p>
        </p:txBody>
      </p:sp>
      <p:sp>
        <p:nvSpPr>
          <p:cNvPr id="22533" name="Rectangle 5">
            <a:extLst>
              <a:ext uri="{FF2B5EF4-FFF2-40B4-BE49-F238E27FC236}">
                <a16:creationId xmlns:a16="http://schemas.microsoft.com/office/drawing/2014/main" id="{30AA3952-191F-1CA2-424C-83CB3BB3C2B5}"/>
              </a:ext>
            </a:extLst>
          </p:cNvPr>
          <p:cNvSpPr>
            <a:spLocks noGrp="1" noChangeArrowheads="1"/>
          </p:cNvSpPr>
          <p:nvPr>
            <p:ph type="ctrTitle"/>
          </p:nvPr>
        </p:nvSpPr>
        <p:spPr>
          <a:xfrm>
            <a:off x="457199" y="365760"/>
            <a:ext cx="10683551" cy="553998"/>
          </a:xfrm>
          <a:noFill/>
        </p:spPr>
        <p:txBody>
          <a:bodyPr spcFirstLastPara="1" wrap="square" lIns="90488" tIns="44450" rIns="90488" bIns="44450" anchor="ctr" anchorCtr="0">
            <a:noAutofit/>
          </a:bodyPr>
          <a:lstStyle/>
          <a:p>
            <a:r>
              <a:rPr lang="en-US" altLang="en-US" sz="4000" dirty="0"/>
              <a:t>ONCHIT Vision for Interoperation: </a:t>
            </a:r>
            <a:br>
              <a:rPr lang="en-US" altLang="en-US" sz="4000" dirty="0"/>
            </a:br>
            <a:r>
              <a:rPr lang="en-US" altLang="en-US" sz="4000" dirty="0"/>
              <a:t>USCDI Top level ontology</a:t>
            </a:r>
          </a:p>
        </p:txBody>
      </p:sp>
      <p:pic>
        <p:nvPicPr>
          <p:cNvPr id="2" name="Picture 1">
            <a:extLst>
              <a:ext uri="{FF2B5EF4-FFF2-40B4-BE49-F238E27FC236}">
                <a16:creationId xmlns:a16="http://schemas.microsoft.com/office/drawing/2014/main" id="{DBBE0B90-2132-6867-DB55-54ABC819BDD4}"/>
              </a:ext>
            </a:extLst>
          </p:cNvPr>
          <p:cNvPicPr>
            <a:picLocks noChangeAspect="1"/>
          </p:cNvPicPr>
          <p:nvPr/>
        </p:nvPicPr>
        <p:blipFill rotWithShape="1">
          <a:blip r:embed="rId2"/>
          <a:srcRect l="12500" t="7375" r="64167" b="15334"/>
          <a:stretch/>
        </p:blipFill>
        <p:spPr>
          <a:xfrm>
            <a:off x="2606040" y="1483187"/>
            <a:ext cx="4937760" cy="5111265"/>
          </a:xfrm>
          <a:prstGeom prst="rect">
            <a:avLst/>
          </a:prstGeom>
        </p:spPr>
      </p:pic>
    </p:spTree>
    <p:extLst>
      <p:ext uri="{BB962C8B-B14F-4D97-AF65-F5344CB8AC3E}">
        <p14:creationId xmlns:p14="http://schemas.microsoft.com/office/powerpoint/2010/main" val="269721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3731B-6A38-76A6-50F4-1DBADA9AD173}"/>
              </a:ext>
            </a:extLst>
          </p:cNvPr>
          <p:cNvSpPr>
            <a:spLocks noGrp="1"/>
          </p:cNvSpPr>
          <p:nvPr>
            <p:ph type="subTitle" idx="1"/>
          </p:nvPr>
        </p:nvSpPr>
        <p:spPr>
          <a:xfrm>
            <a:off x="457200" y="1129553"/>
            <a:ext cx="10825893" cy="4926576"/>
          </a:xfrm>
        </p:spPr>
        <p:txBody>
          <a:bodyPr>
            <a:normAutofit fontScale="92500" lnSpcReduction="10000"/>
          </a:bodyPr>
          <a:lstStyle/>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Ontologies</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Foundational model of anatomy, Gene ontology, NCBI</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Reference terminologies</a:t>
            </a:r>
          </a:p>
          <a:p>
            <a:pPr lvl="1" algn="l">
              <a:lnSpc>
                <a:spcPct val="80000"/>
              </a:lnSpc>
              <a:buClr>
                <a:srgbClr val="3B414A"/>
              </a:buClr>
              <a:buSzPts val="2400"/>
              <a:buFont typeface="Arial"/>
              <a:buChar char="•"/>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SNOMED CT </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LOINC</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err="1">
                <a:ln>
                  <a:noFill/>
                </a:ln>
                <a:solidFill>
                  <a:srgbClr val="3B414A"/>
                </a:solidFill>
                <a:effectLst/>
                <a:uLnTx/>
                <a:uFillTx/>
                <a:latin typeface="Arial"/>
                <a:sym typeface="Trebuchet MS"/>
              </a:rPr>
              <a:t>RxNorm</a:t>
            </a:r>
            <a:endParaRPr kumimoji="0" lang="en-US" altLang="en-US" sz="2600" b="0" i="0" u="none" strike="noStrike" kern="0" cap="none" spc="0" normalizeH="0" baseline="0" noProof="0" dirty="0">
              <a:ln>
                <a:noFill/>
              </a:ln>
              <a:solidFill>
                <a:srgbClr val="3B414A"/>
              </a:solidFill>
              <a:effectLst/>
              <a:uLnTx/>
              <a:uFillTx/>
              <a:latin typeface="Arial"/>
              <a:sym typeface="Trebuchet MS"/>
            </a:endParaRP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Multum, FDB</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Nomenclatures; Controlled Terminologies</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MESH, UMDNS, MedDRA, NDC, UCUM, UDI, NDC, CDC, CVX, IETF</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NANDA, NIC, NOC, HHC, Omaha</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Classifications (HIPAA Transaction </a:t>
            </a:r>
            <a:r>
              <a:rPr kumimoji="0" lang="en-US" altLang="en-US" sz="2600" b="0" i="0" u="none" strike="noStrike" kern="0" cap="none" spc="0" normalizeH="0" baseline="0" noProof="0" dirty="0" err="1">
                <a:ln>
                  <a:noFill/>
                </a:ln>
                <a:solidFill>
                  <a:srgbClr val="3B414A"/>
                </a:solidFill>
                <a:effectLst/>
                <a:uLnTx/>
                <a:uFillTx/>
                <a:latin typeface="Arial"/>
                <a:sym typeface="Trebuchet MS"/>
              </a:rPr>
              <a:t>Codesets</a:t>
            </a:r>
            <a:r>
              <a:rPr kumimoji="0" lang="en-US" altLang="en-US" sz="2600" b="0" i="0" u="none" strike="noStrike" kern="0" cap="none" spc="0" normalizeH="0" baseline="0" noProof="0" dirty="0">
                <a:ln>
                  <a:noFill/>
                </a:ln>
                <a:solidFill>
                  <a:srgbClr val="3B414A"/>
                </a:solidFill>
                <a:effectLst/>
                <a:uLnTx/>
                <a:uFillTx/>
                <a:latin typeface="Arial"/>
                <a:sym typeface="Trebuchet MS"/>
              </a:rPr>
              <a:t>)</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ICD-10-CM, ICD-10-PCS, ICFDH</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CPT-4, HCPCS, CDT </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err="1">
                <a:ln>
                  <a:noFill/>
                </a:ln>
                <a:solidFill>
                  <a:srgbClr val="3B414A"/>
                </a:solidFill>
                <a:effectLst/>
                <a:uLnTx/>
                <a:uFillTx/>
                <a:latin typeface="Arial"/>
                <a:sym typeface="Trebuchet MS"/>
              </a:rPr>
              <a:t>Metathesaurus</a:t>
            </a:r>
            <a:r>
              <a:rPr kumimoji="0" lang="en-US" altLang="en-US" sz="2600" b="0" i="0" u="none" strike="noStrike" kern="0" cap="none" spc="0" normalizeH="0" baseline="0" noProof="0" dirty="0">
                <a:ln>
                  <a:noFill/>
                </a:ln>
                <a:solidFill>
                  <a:srgbClr val="3B414A"/>
                </a:solidFill>
                <a:effectLst/>
                <a:uLnTx/>
                <a:uFillTx/>
                <a:latin typeface="Arial"/>
                <a:sym typeface="Trebuchet MS"/>
              </a:rPr>
              <a:t>: UMLS, NCI </a:t>
            </a:r>
            <a:r>
              <a:rPr kumimoji="0" lang="en-US" altLang="en-US" sz="2600" b="0" i="0" u="none" strike="noStrike" kern="0" cap="none" spc="0" normalizeH="0" baseline="0" noProof="0" dirty="0" err="1">
                <a:ln>
                  <a:noFill/>
                </a:ln>
                <a:solidFill>
                  <a:srgbClr val="3B414A"/>
                </a:solidFill>
                <a:effectLst/>
                <a:uLnTx/>
                <a:uFillTx/>
                <a:latin typeface="Arial"/>
                <a:sym typeface="Trebuchet MS"/>
              </a:rPr>
              <a:t>metathesaurus</a:t>
            </a:r>
            <a:endParaRPr kumimoji="0" lang="en-US" altLang="en-US" sz="2600" b="0" i="0" u="none" strike="noStrike" kern="0" cap="none" spc="0" normalizeH="0" baseline="0" noProof="0" dirty="0">
              <a:ln>
                <a:noFill/>
              </a:ln>
              <a:solidFill>
                <a:srgbClr val="3B414A"/>
              </a:solidFill>
              <a:effectLst/>
              <a:uLnTx/>
              <a:uFillTx/>
              <a:latin typeface="Arial"/>
              <a:sym typeface="Trebuchet MS"/>
            </a:endParaRPr>
          </a:p>
          <a:p>
            <a:endParaRPr lang="en-US" dirty="0"/>
          </a:p>
        </p:txBody>
      </p:sp>
      <p:sp>
        <p:nvSpPr>
          <p:cNvPr id="3" name="Title 2">
            <a:extLst>
              <a:ext uri="{FF2B5EF4-FFF2-40B4-BE49-F238E27FC236}">
                <a16:creationId xmlns:a16="http://schemas.microsoft.com/office/drawing/2014/main" id="{EB189609-4BFA-5B89-B014-54F7C9A24EBD}"/>
              </a:ext>
            </a:extLst>
          </p:cNvPr>
          <p:cNvSpPr>
            <a:spLocks noGrp="1"/>
          </p:cNvSpPr>
          <p:nvPr>
            <p:ph type="ctrTitle"/>
          </p:nvPr>
        </p:nvSpPr>
        <p:spPr>
          <a:xfrm>
            <a:off x="457199" y="365760"/>
            <a:ext cx="11443447" cy="553998"/>
          </a:xfrm>
        </p:spPr>
        <p:txBody>
          <a:bodyPr/>
          <a:lstStyle/>
          <a:p>
            <a:r>
              <a:rPr lang="en-US" altLang="en-US" dirty="0"/>
              <a:t>NCVHS Clinical Vocabulary Resources 2002</a:t>
            </a:r>
            <a:endParaRPr lang="en-US" dirty="0"/>
          </a:p>
        </p:txBody>
      </p:sp>
      <p:sp>
        <p:nvSpPr>
          <p:cNvPr id="4" name="TextBox 3">
            <a:extLst>
              <a:ext uri="{FF2B5EF4-FFF2-40B4-BE49-F238E27FC236}">
                <a16:creationId xmlns:a16="http://schemas.microsoft.com/office/drawing/2014/main" id="{6C25CE0A-4279-EBC2-A0DA-A101711F7425}"/>
              </a:ext>
            </a:extLst>
          </p:cNvPr>
          <p:cNvSpPr txBox="1"/>
          <p:nvPr/>
        </p:nvSpPr>
        <p:spPr>
          <a:xfrm>
            <a:off x="395865" y="1627593"/>
            <a:ext cx="11501867" cy="2554545"/>
          </a:xfrm>
          <a:prstGeom prst="rect">
            <a:avLst/>
          </a:prstGeom>
          <a:solidFill>
            <a:srgbClr val="FFFF00"/>
          </a:solidFill>
          <a:ln w="38100">
            <a:solidFill>
              <a:schemeClr val="accent1"/>
            </a:solidFill>
          </a:ln>
        </p:spPr>
        <p:txBody>
          <a:bodyPr wrap="none" rtlCol="0">
            <a:spAutoFit/>
          </a:bodyPr>
          <a:lstStyle/>
          <a:p>
            <a:r>
              <a:rPr lang="en-US" sz="3200" b="1" dirty="0"/>
              <a:t>Ontology: </a:t>
            </a:r>
            <a:r>
              <a:rPr lang="en-US" sz="3200" dirty="0"/>
              <a:t>a computable conceptualization</a:t>
            </a:r>
          </a:p>
          <a:p>
            <a:r>
              <a:rPr lang="en-US" sz="3200" b="1" dirty="0"/>
              <a:t>Reference terminology: </a:t>
            </a:r>
            <a:r>
              <a:rPr lang="en-US" sz="3200" dirty="0"/>
              <a:t>semantic network of meaning</a:t>
            </a:r>
          </a:p>
          <a:p>
            <a:r>
              <a:rPr lang="en-US" sz="3200" b="1" dirty="0"/>
              <a:t>Classification: </a:t>
            </a:r>
            <a:r>
              <a:rPr lang="en-US" sz="3200" dirty="0" err="1"/>
              <a:t>monohierarchical</a:t>
            </a:r>
            <a:r>
              <a:rPr lang="en-US" sz="3200" dirty="0"/>
              <a:t> network of exclusive classes</a:t>
            </a:r>
          </a:p>
          <a:p>
            <a:r>
              <a:rPr lang="en-US" sz="3200" b="1" dirty="0"/>
              <a:t>Controlled Terminology: </a:t>
            </a:r>
            <a:r>
              <a:rPr lang="en-US" sz="3200" dirty="0"/>
              <a:t>term lists with tokens</a:t>
            </a:r>
          </a:p>
          <a:p>
            <a:r>
              <a:rPr lang="en-US" sz="3200" b="1" dirty="0" err="1"/>
              <a:t>Metathesaurus</a:t>
            </a:r>
            <a:r>
              <a:rPr lang="en-US" sz="3200" b="1" dirty="0"/>
              <a:t>: </a:t>
            </a:r>
            <a:r>
              <a:rPr lang="en-US" sz="3200" dirty="0"/>
              <a:t>semantic network of vocabulary resources</a:t>
            </a:r>
          </a:p>
        </p:txBody>
      </p:sp>
    </p:spTree>
    <p:extLst>
      <p:ext uri="{BB962C8B-B14F-4D97-AF65-F5344CB8AC3E}">
        <p14:creationId xmlns:p14="http://schemas.microsoft.com/office/powerpoint/2010/main" val="18814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3731B-6A38-76A6-50F4-1DBADA9AD173}"/>
              </a:ext>
            </a:extLst>
          </p:cNvPr>
          <p:cNvSpPr>
            <a:spLocks noGrp="1"/>
          </p:cNvSpPr>
          <p:nvPr>
            <p:ph type="subTitle" idx="1"/>
          </p:nvPr>
        </p:nvSpPr>
        <p:spPr>
          <a:xfrm>
            <a:off x="457199" y="1326070"/>
            <a:ext cx="10825893" cy="5020705"/>
          </a:xfrm>
        </p:spPr>
        <p:txBody>
          <a:bodyPr>
            <a:normAutofit fontScale="92500" lnSpcReduction="10000"/>
          </a:bodyPr>
          <a:lstStyle/>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Ontologies</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rPr>
              <a:t>Foundational model of anatomy, Gene ontology, NCBI</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a:ln>
                  <a:noFill/>
                </a:ln>
                <a:solidFill>
                  <a:srgbClr val="3B414A"/>
                </a:solidFill>
                <a:effectLst/>
                <a:uLnTx/>
                <a:uFillTx/>
                <a:latin typeface="Arial"/>
                <a:sym typeface="Trebuchet MS"/>
              </a:rPr>
              <a:t>SNOMED CT </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Reference terminologies</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a:ln>
                  <a:noFill/>
                </a:ln>
                <a:solidFill>
                  <a:srgbClr val="3B414A"/>
                </a:solidFill>
                <a:effectLst/>
                <a:uLnTx/>
                <a:uFillTx/>
                <a:latin typeface="Arial"/>
                <a:sym typeface="Trebuchet MS"/>
              </a:rPr>
              <a:t>LOINC</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err="1">
                <a:ln>
                  <a:noFill/>
                </a:ln>
                <a:solidFill>
                  <a:srgbClr val="3B414A"/>
                </a:solidFill>
                <a:effectLst/>
                <a:uLnTx/>
                <a:uFillTx/>
                <a:latin typeface="Arial"/>
                <a:sym typeface="Trebuchet MS"/>
              </a:rPr>
              <a:t>RxNorm</a:t>
            </a:r>
            <a:endParaRPr kumimoji="0" lang="en-US" altLang="en-US" sz="2600" b="1" i="0" u="none" strike="noStrike" kern="0" cap="none" spc="0" normalizeH="0" baseline="0" noProof="0" dirty="0">
              <a:ln>
                <a:noFill/>
              </a:ln>
              <a:solidFill>
                <a:srgbClr val="3B414A"/>
              </a:solidFill>
              <a:effectLst/>
              <a:uLnTx/>
              <a:uFillTx/>
              <a:latin typeface="Arial"/>
              <a:sym typeface="Trebuchet MS"/>
            </a:endParaRP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rPr>
              <a:t>Multum, FDB</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Nomenclatures; Controlled Terminologies</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rPr>
              <a:t>MESH, UMDNS, MedDRA</a:t>
            </a:r>
            <a:r>
              <a:rPr kumimoji="0" lang="en-US" altLang="en-US" sz="2600" b="0" i="0" u="none" strike="noStrike" kern="0" cap="none" spc="0" normalizeH="0" baseline="0" noProof="0" dirty="0">
                <a:ln>
                  <a:noFill/>
                </a:ln>
                <a:solidFill>
                  <a:srgbClr val="3B414A"/>
                </a:solidFill>
                <a:effectLst/>
                <a:uLnTx/>
                <a:uFillTx/>
                <a:latin typeface="Arial"/>
                <a:sym typeface="Trebuchet MS"/>
              </a:rPr>
              <a:t>, NDC, UCUM, UDI, NDC, CDC, CVX, IETF</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rPr>
              <a:t>NANDA, NIC, NOC, HHC, Omaha</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Classifications (HIPAA Transaction </a:t>
            </a:r>
            <a:r>
              <a:rPr kumimoji="0" lang="en-US" altLang="en-US" sz="2600" b="0" i="0" u="none" strike="noStrike" kern="0" cap="none" spc="0" normalizeH="0" baseline="0" noProof="0" dirty="0" err="1">
                <a:ln>
                  <a:noFill/>
                </a:ln>
                <a:solidFill>
                  <a:srgbClr val="3B414A"/>
                </a:solidFill>
                <a:effectLst/>
                <a:uLnTx/>
                <a:uFillTx/>
                <a:latin typeface="Arial"/>
                <a:sym typeface="Trebuchet MS"/>
              </a:rPr>
              <a:t>Codesets</a:t>
            </a:r>
            <a:r>
              <a:rPr kumimoji="0" lang="en-US" altLang="en-US" sz="2600" b="0" i="0" u="none" strike="noStrike" kern="0" cap="none" spc="0" normalizeH="0" baseline="0" noProof="0" dirty="0">
                <a:ln>
                  <a:noFill/>
                </a:ln>
                <a:solidFill>
                  <a:srgbClr val="3B414A"/>
                </a:solidFill>
                <a:effectLst/>
                <a:uLnTx/>
                <a:uFillTx/>
                <a:latin typeface="Arial"/>
                <a:sym typeface="Trebuchet MS"/>
              </a:rPr>
              <a:t>)</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ICD-10-CM, ICD-10-PCS, </a:t>
            </a:r>
            <a:r>
              <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rPr>
              <a:t>ICFDH</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CPT-4, HCPCS, CDT </a:t>
            </a: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err="1">
                <a:ln>
                  <a:noFill/>
                </a:ln>
                <a:solidFill>
                  <a:srgbClr val="3B414A"/>
                </a:solidFill>
                <a:effectLst/>
                <a:uLnTx/>
                <a:uFillTx/>
                <a:latin typeface="Arial"/>
                <a:sym typeface="Trebuchet MS"/>
              </a:rPr>
              <a:t>Metathesaurus</a:t>
            </a:r>
            <a:r>
              <a:rPr kumimoji="0" lang="en-US" altLang="en-US" sz="2600" b="0" i="0" u="none" strike="noStrike" kern="0" cap="none" spc="0" normalizeH="0" baseline="0" noProof="0" dirty="0">
                <a:ln>
                  <a:noFill/>
                </a:ln>
                <a:solidFill>
                  <a:srgbClr val="3B414A"/>
                </a:solidFill>
                <a:effectLst/>
                <a:uLnTx/>
                <a:uFillTx/>
                <a:latin typeface="Arial"/>
                <a:sym typeface="Trebuchet MS"/>
              </a:rPr>
              <a:t>: UMLS, </a:t>
            </a:r>
            <a:r>
              <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rPr>
              <a:t>NCI </a:t>
            </a:r>
            <a:r>
              <a:rPr kumimoji="0" lang="en-US" altLang="en-US" sz="2600" b="0" i="0" u="none" strike="noStrike" kern="0" cap="none" spc="0" normalizeH="0" baseline="0" noProof="0" dirty="0" err="1">
                <a:ln>
                  <a:noFill/>
                </a:ln>
                <a:solidFill>
                  <a:schemeClr val="bg1">
                    <a:lumMod val="85000"/>
                  </a:schemeClr>
                </a:solidFill>
                <a:effectLst/>
                <a:uLnTx/>
                <a:uFillTx/>
                <a:latin typeface="Arial"/>
                <a:sym typeface="Trebuchet MS"/>
              </a:rPr>
              <a:t>metathesaurus</a:t>
            </a:r>
            <a:endPar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endParaRPr>
          </a:p>
          <a:p>
            <a:endParaRPr lang="en-US" dirty="0"/>
          </a:p>
        </p:txBody>
      </p:sp>
      <p:sp>
        <p:nvSpPr>
          <p:cNvPr id="3" name="Title 2">
            <a:extLst>
              <a:ext uri="{FF2B5EF4-FFF2-40B4-BE49-F238E27FC236}">
                <a16:creationId xmlns:a16="http://schemas.microsoft.com/office/drawing/2014/main" id="{EB189609-4BFA-5B89-B014-54F7C9A24EBD}"/>
              </a:ext>
            </a:extLst>
          </p:cNvPr>
          <p:cNvSpPr>
            <a:spLocks noGrp="1"/>
          </p:cNvSpPr>
          <p:nvPr>
            <p:ph type="ctrTitle"/>
          </p:nvPr>
        </p:nvSpPr>
        <p:spPr>
          <a:xfrm>
            <a:off x="457199" y="365760"/>
            <a:ext cx="11443447" cy="984885"/>
          </a:xfrm>
        </p:spPr>
        <p:txBody>
          <a:bodyPr/>
          <a:lstStyle/>
          <a:p>
            <a:pPr algn="ctr"/>
            <a:r>
              <a:rPr lang="en-US" altLang="en-US" sz="3200" dirty="0">
                <a:solidFill>
                  <a:schemeClr val="tx1"/>
                </a:solidFill>
              </a:rPr>
              <a:t>US Core Data for Interoperability v4 Vocabulary Standards</a:t>
            </a:r>
            <a:br>
              <a:rPr lang="en-US" altLang="en-US" sz="3200" dirty="0">
                <a:solidFill>
                  <a:schemeClr val="tx1"/>
                </a:solidFill>
              </a:rPr>
            </a:br>
            <a:r>
              <a:rPr lang="en-US" altLang="en-US" sz="3200" dirty="0">
                <a:solidFill>
                  <a:schemeClr val="tx1"/>
                </a:solidFill>
              </a:rPr>
              <a:t>2024</a:t>
            </a:r>
            <a:endParaRPr lang="en-US" sz="3200" dirty="0"/>
          </a:p>
        </p:txBody>
      </p:sp>
    </p:spTree>
    <p:extLst>
      <p:ext uri="{BB962C8B-B14F-4D97-AF65-F5344CB8AC3E}">
        <p14:creationId xmlns:p14="http://schemas.microsoft.com/office/powerpoint/2010/main" val="364002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E3731B-6A38-76A6-50F4-1DBADA9AD173}"/>
              </a:ext>
            </a:extLst>
          </p:cNvPr>
          <p:cNvSpPr>
            <a:spLocks noGrp="1"/>
          </p:cNvSpPr>
          <p:nvPr>
            <p:ph type="subTitle" idx="1"/>
          </p:nvPr>
        </p:nvSpPr>
        <p:spPr>
          <a:xfrm>
            <a:off x="1798319" y="1397904"/>
            <a:ext cx="7599681" cy="5020705"/>
          </a:xfrm>
        </p:spPr>
        <p:txBody>
          <a:bodyPr>
            <a:normAutofit/>
          </a:bodyPr>
          <a:lstStyle/>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Integrated Domain ontologies</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a:ln>
                  <a:noFill/>
                </a:ln>
                <a:solidFill>
                  <a:srgbClr val="3B414A"/>
                </a:solidFill>
                <a:effectLst/>
                <a:uLnTx/>
                <a:uFillTx/>
                <a:latin typeface="Arial"/>
                <a:sym typeface="Trebuchet MS"/>
              </a:rPr>
              <a:t>SNOMED CT </a:t>
            </a:r>
            <a:endParaRPr kumimoji="0" lang="en-US" altLang="en-US" sz="2600" b="0" i="0" u="none" strike="noStrike" kern="0" cap="none" spc="0" normalizeH="0" baseline="0" noProof="0" dirty="0">
              <a:ln>
                <a:noFill/>
              </a:ln>
              <a:solidFill>
                <a:srgbClr val="3B414A"/>
              </a:solidFill>
              <a:effectLst/>
              <a:uLnTx/>
              <a:uFillTx/>
              <a:latin typeface="Arial"/>
              <a:sym typeface="Trebuchet MS"/>
            </a:endParaRP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a:ln>
                  <a:noFill/>
                </a:ln>
                <a:solidFill>
                  <a:srgbClr val="3B414A"/>
                </a:solidFill>
                <a:effectLst/>
                <a:uLnTx/>
                <a:uFillTx/>
                <a:latin typeface="Arial"/>
                <a:sym typeface="Trebuchet MS"/>
              </a:rPr>
              <a:t>LOINC</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err="1">
                <a:ln>
                  <a:noFill/>
                </a:ln>
                <a:solidFill>
                  <a:srgbClr val="3B414A"/>
                </a:solidFill>
                <a:effectLst/>
                <a:uLnTx/>
                <a:uFillTx/>
                <a:latin typeface="Arial"/>
                <a:sym typeface="Trebuchet MS"/>
              </a:rPr>
              <a:t>RxNorm</a:t>
            </a:r>
            <a:endParaRPr kumimoji="0" lang="en-US" altLang="en-US" sz="2600" b="1" i="0" u="none" strike="noStrike" kern="0" cap="none" spc="0" normalizeH="0" baseline="0" noProof="0" dirty="0">
              <a:ln>
                <a:noFill/>
              </a:ln>
              <a:solidFill>
                <a:srgbClr val="3B414A"/>
              </a:solidFill>
              <a:effectLst/>
              <a:uLnTx/>
              <a:uFillTx/>
              <a:latin typeface="Arial"/>
              <a:sym typeface="Trebuchet MS"/>
            </a:endParaRP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endParaRPr lang="en-US" altLang="en-US" sz="2600" b="1" dirty="0">
              <a:solidFill>
                <a:srgbClr val="3B414A"/>
              </a:solidFill>
              <a:latin typeface="Arial"/>
            </a:endParaRP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endParaRPr kumimoji="0" lang="en-US" altLang="en-US" sz="2600" b="0" i="0" u="none" strike="noStrike" kern="0" cap="none" spc="0" normalizeH="0" baseline="0" noProof="0" dirty="0">
              <a:ln>
                <a:noFill/>
              </a:ln>
              <a:solidFill>
                <a:schemeClr val="bg1">
                  <a:lumMod val="85000"/>
                </a:schemeClr>
              </a:solidFill>
              <a:effectLst/>
              <a:uLnTx/>
              <a:uFillTx/>
              <a:latin typeface="Arial"/>
              <a:sym typeface="Trebuchet MS"/>
            </a:endParaRPr>
          </a:p>
          <a:p>
            <a:pPr marL="457200" marR="0" lvl="0" indent="-406400" algn="l" defTabSz="914400" rtl="0" eaLnBrk="1" fontAlgn="auto" latinLnBrk="0" hangingPunct="1">
              <a:lnSpc>
                <a:spcPct val="80000"/>
              </a:lnSpc>
              <a:spcBef>
                <a:spcPts val="1000"/>
              </a:spcBef>
              <a:spcAft>
                <a:spcPts val="0"/>
              </a:spcAft>
              <a:buClr>
                <a:srgbClr val="3B414A"/>
              </a:buClr>
              <a:buSzPts val="2800"/>
              <a:buFont typeface="Arial"/>
              <a:buChar char="•"/>
              <a:tabLst/>
              <a:defRPr/>
            </a:pPr>
            <a:r>
              <a:rPr kumimoji="0" lang="en-US" altLang="en-US" sz="2600" b="0" i="0" u="none" strike="noStrike" kern="0" cap="none" spc="0" normalizeH="0" baseline="0" noProof="0" dirty="0">
                <a:ln>
                  <a:noFill/>
                </a:ln>
                <a:solidFill>
                  <a:srgbClr val="3B414A"/>
                </a:solidFill>
                <a:effectLst/>
                <a:uLnTx/>
                <a:uFillTx/>
                <a:latin typeface="Arial"/>
                <a:sym typeface="Trebuchet MS"/>
              </a:rPr>
              <a:t>HIPAA Transaction </a:t>
            </a:r>
            <a:r>
              <a:rPr kumimoji="0" lang="en-US" altLang="en-US" sz="2600" b="0" i="0" u="none" strike="noStrike" kern="0" cap="none" spc="0" normalizeH="0" baseline="0" noProof="0" dirty="0" err="1">
                <a:ln>
                  <a:noFill/>
                </a:ln>
                <a:solidFill>
                  <a:srgbClr val="3B414A"/>
                </a:solidFill>
                <a:effectLst/>
                <a:uLnTx/>
                <a:uFillTx/>
                <a:latin typeface="Arial"/>
                <a:sym typeface="Trebuchet MS"/>
              </a:rPr>
              <a:t>Codesets</a:t>
            </a:r>
            <a:endParaRPr kumimoji="0" lang="en-US" altLang="en-US" sz="2600" b="0" i="0" u="none" strike="noStrike" kern="0" cap="none" spc="0" normalizeH="0" baseline="0" noProof="0" dirty="0">
              <a:ln>
                <a:noFill/>
              </a:ln>
              <a:solidFill>
                <a:srgbClr val="3B414A"/>
              </a:solidFill>
              <a:effectLst/>
              <a:uLnTx/>
              <a:uFillTx/>
              <a:latin typeface="Arial"/>
              <a:sym typeface="Trebuchet MS"/>
            </a:endParaRP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a:ln>
                  <a:noFill/>
                </a:ln>
                <a:solidFill>
                  <a:srgbClr val="3B414A"/>
                </a:solidFill>
                <a:effectLst/>
                <a:uLnTx/>
                <a:uFillTx/>
                <a:latin typeface="Arial"/>
                <a:sym typeface="Trebuchet MS"/>
              </a:rPr>
              <a:t>ICD-10-CM, ICD-10-PCS, ICD-11</a:t>
            </a:r>
          </a:p>
          <a:p>
            <a:pPr marL="914400" marR="0" lvl="1" indent="-381000" algn="l" defTabSz="914400" rtl="0" eaLnBrk="1" fontAlgn="auto" latinLnBrk="0" hangingPunct="1">
              <a:lnSpc>
                <a:spcPct val="80000"/>
              </a:lnSpc>
              <a:spcBef>
                <a:spcPts val="500"/>
              </a:spcBef>
              <a:spcAft>
                <a:spcPts val="0"/>
              </a:spcAft>
              <a:buClr>
                <a:srgbClr val="3B414A"/>
              </a:buClr>
              <a:buSzPts val="2400"/>
              <a:buFont typeface="Arial"/>
              <a:buChar char="•"/>
              <a:tabLst/>
              <a:defRPr/>
            </a:pPr>
            <a:r>
              <a:rPr kumimoji="0" lang="en-US" altLang="en-US" sz="2600" b="1" i="0" u="none" strike="noStrike" kern="0" cap="none" spc="0" normalizeH="0" baseline="0" noProof="0" dirty="0">
                <a:ln>
                  <a:noFill/>
                </a:ln>
                <a:solidFill>
                  <a:srgbClr val="3B414A"/>
                </a:solidFill>
                <a:effectLst/>
                <a:uLnTx/>
                <a:uFillTx/>
                <a:latin typeface="Arial"/>
                <a:sym typeface="Trebuchet MS"/>
              </a:rPr>
              <a:t>CPT-4, HCPCS, CDT</a:t>
            </a:r>
            <a:endParaRPr kumimoji="0" lang="en-US" altLang="en-US" sz="2600" b="1" i="0" u="none" strike="noStrike" kern="0" cap="none" spc="0" normalizeH="0" baseline="0" noProof="0" dirty="0">
              <a:ln>
                <a:noFill/>
              </a:ln>
              <a:solidFill>
                <a:schemeClr val="bg1">
                  <a:lumMod val="85000"/>
                </a:schemeClr>
              </a:solidFill>
              <a:effectLst/>
              <a:uLnTx/>
              <a:uFillTx/>
              <a:latin typeface="Arial"/>
              <a:sym typeface="Trebuchet MS"/>
            </a:endParaRPr>
          </a:p>
          <a:p>
            <a:endParaRPr lang="en-US" dirty="0"/>
          </a:p>
        </p:txBody>
      </p:sp>
      <p:sp>
        <p:nvSpPr>
          <p:cNvPr id="3" name="Title 2">
            <a:extLst>
              <a:ext uri="{FF2B5EF4-FFF2-40B4-BE49-F238E27FC236}">
                <a16:creationId xmlns:a16="http://schemas.microsoft.com/office/drawing/2014/main" id="{EB189609-4BFA-5B89-B014-54F7C9A24EBD}"/>
              </a:ext>
            </a:extLst>
          </p:cNvPr>
          <p:cNvSpPr>
            <a:spLocks noGrp="1"/>
          </p:cNvSpPr>
          <p:nvPr>
            <p:ph type="ctrTitle"/>
          </p:nvPr>
        </p:nvSpPr>
        <p:spPr>
          <a:xfrm>
            <a:off x="457199" y="365760"/>
            <a:ext cx="11443447" cy="984885"/>
          </a:xfrm>
        </p:spPr>
        <p:txBody>
          <a:bodyPr/>
          <a:lstStyle/>
          <a:p>
            <a:pPr algn="ctr"/>
            <a:r>
              <a:rPr lang="en-US" altLang="en-US" sz="3200" dirty="0">
                <a:solidFill>
                  <a:schemeClr val="tx1"/>
                </a:solidFill>
              </a:rPr>
              <a:t>US Core Data for Interoperability v4 Vocabulary Standards</a:t>
            </a:r>
            <a:br>
              <a:rPr lang="en-US" altLang="en-US" sz="3200" dirty="0">
                <a:solidFill>
                  <a:schemeClr val="tx1"/>
                </a:solidFill>
              </a:rPr>
            </a:br>
            <a:r>
              <a:rPr lang="en-US" altLang="en-US" sz="3200" dirty="0">
                <a:solidFill>
                  <a:schemeClr val="tx1"/>
                </a:solidFill>
              </a:rPr>
              <a:t>2024</a:t>
            </a:r>
            <a:endParaRPr lang="en-US" sz="3200" dirty="0"/>
          </a:p>
        </p:txBody>
      </p:sp>
      <p:sp>
        <p:nvSpPr>
          <p:cNvPr id="4" name="TextBox 3">
            <a:extLst>
              <a:ext uri="{FF2B5EF4-FFF2-40B4-BE49-F238E27FC236}">
                <a16:creationId xmlns:a16="http://schemas.microsoft.com/office/drawing/2014/main" id="{CBCD6744-EC11-977F-47CE-2F609AAF31F2}"/>
              </a:ext>
            </a:extLst>
          </p:cNvPr>
          <p:cNvSpPr txBox="1"/>
          <p:nvPr/>
        </p:nvSpPr>
        <p:spPr>
          <a:xfrm>
            <a:off x="253772" y="5291911"/>
            <a:ext cx="10988906" cy="1200329"/>
          </a:xfrm>
          <a:prstGeom prst="rect">
            <a:avLst/>
          </a:prstGeom>
          <a:solidFill>
            <a:srgbClr val="FFFF00"/>
          </a:solidFill>
          <a:ln w="38100">
            <a:solidFill>
              <a:schemeClr val="accent1"/>
            </a:solidFill>
          </a:ln>
        </p:spPr>
        <p:txBody>
          <a:bodyPr wrap="none" rtlCol="0">
            <a:spAutoFit/>
          </a:bodyPr>
          <a:lstStyle/>
          <a:p>
            <a:r>
              <a:rPr lang="en-US" sz="2400" b="1" dirty="0"/>
              <a:t>Hypothesis: An integrated set of Domain Ontologies for Health System </a:t>
            </a:r>
          </a:p>
          <a:p>
            <a:r>
              <a:rPr lang="en-US" sz="2400" b="1" dirty="0"/>
              <a:t>datasets employing shared elements and relationships promotes </a:t>
            </a:r>
          </a:p>
          <a:p>
            <a:r>
              <a:rPr lang="en-US" sz="2400" b="1" dirty="0"/>
              <a:t>interoperability and advances the progress of the Learning Health System</a:t>
            </a:r>
          </a:p>
        </p:txBody>
      </p:sp>
      <p:sp>
        <p:nvSpPr>
          <p:cNvPr id="5" name="Arrow: Down 4">
            <a:extLst>
              <a:ext uri="{FF2B5EF4-FFF2-40B4-BE49-F238E27FC236}">
                <a16:creationId xmlns:a16="http://schemas.microsoft.com/office/drawing/2014/main" id="{8CD570AE-3B3C-C6A5-6144-8093D1B9E949}"/>
              </a:ext>
            </a:extLst>
          </p:cNvPr>
          <p:cNvSpPr/>
          <p:nvPr/>
        </p:nvSpPr>
        <p:spPr>
          <a:xfrm>
            <a:off x="3159760" y="3049016"/>
            <a:ext cx="484632" cy="7599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3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B5EDFC1-3C29-6475-6EC4-C47CB64B344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1" name="Rectangle 3">
            <a:extLst>
              <a:ext uri="{FF2B5EF4-FFF2-40B4-BE49-F238E27FC236}">
                <a16:creationId xmlns:a16="http://schemas.microsoft.com/office/drawing/2014/main" id="{3B7D25D7-F827-E9B8-5850-66A4A44F35D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2" name="Rectangle 4">
            <a:extLst>
              <a:ext uri="{FF2B5EF4-FFF2-40B4-BE49-F238E27FC236}">
                <a16:creationId xmlns:a16="http://schemas.microsoft.com/office/drawing/2014/main" id="{B16FCF97-EA23-0E5D-F2FF-04A3F34DC8B3}"/>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4" name="Rectangle 6">
            <a:extLst>
              <a:ext uri="{FF2B5EF4-FFF2-40B4-BE49-F238E27FC236}">
                <a16:creationId xmlns:a16="http://schemas.microsoft.com/office/drawing/2014/main" id="{54FBB5EB-1175-A8BE-3FD0-6859387FFC34}"/>
              </a:ext>
            </a:extLst>
          </p:cNvPr>
          <p:cNvSpPr>
            <a:spLocks noGrp="1" noChangeArrowheads="1"/>
          </p:cNvSpPr>
          <p:nvPr>
            <p:ph type="subTitle" idx="1"/>
          </p:nvPr>
        </p:nvSpPr>
        <p:spPr>
          <a:xfrm>
            <a:off x="457200" y="1523528"/>
            <a:ext cx="10825893" cy="4563506"/>
          </a:xfrm>
          <a:noFill/>
        </p:spPr>
        <p:txBody>
          <a:bodyPr spcFirstLastPara="1" wrap="square" lIns="90488" tIns="44450" rIns="90488" bIns="44450" anchor="t" anchorCtr="0">
            <a:normAutofit/>
          </a:bodyPr>
          <a:lstStyle/>
          <a:p>
            <a:pPr>
              <a:lnSpc>
                <a:spcPct val="80000"/>
              </a:lnSpc>
              <a:spcAft>
                <a:spcPct val="30000"/>
              </a:spcAft>
            </a:pPr>
            <a:r>
              <a:rPr lang="en-US" altLang="en-US" sz="4400" b="1" dirty="0">
                <a:latin typeface="+mn-lt"/>
              </a:rPr>
              <a:t>Information model: Global Digital Health Partnership</a:t>
            </a:r>
            <a:r>
              <a:rPr lang="en-US" altLang="en-US" b="1" dirty="0">
                <a:latin typeface="+mn-lt"/>
              </a:rPr>
              <a:t>(https:\\</a:t>
            </a:r>
            <a:r>
              <a:rPr lang="en-US" altLang="en-US" b="1" dirty="0" err="1">
                <a:latin typeface="+mn-lt"/>
              </a:rPr>
              <a:t>gdhp.health</a:t>
            </a:r>
            <a:r>
              <a:rPr lang="en-US" altLang="en-US" b="1" dirty="0">
                <a:latin typeface="+mn-lt"/>
              </a:rPr>
              <a:t>) - </a:t>
            </a:r>
            <a:r>
              <a:rPr lang="en-US" altLang="en-US" sz="4400" b="1" dirty="0">
                <a:latin typeface="+mn-lt"/>
              </a:rPr>
              <a:t>International Patient Summary</a:t>
            </a:r>
          </a:p>
          <a:p>
            <a:pPr>
              <a:lnSpc>
                <a:spcPct val="80000"/>
              </a:lnSpc>
              <a:spcAft>
                <a:spcPct val="30000"/>
              </a:spcAft>
            </a:pPr>
            <a:r>
              <a:rPr lang="en-US" altLang="en-US" sz="4400" b="1" dirty="0">
                <a:latin typeface="+mn-lt"/>
              </a:rPr>
              <a:t>Vocabulary model: FHIR, (C)CDA vocabulary bindings</a:t>
            </a:r>
          </a:p>
          <a:p>
            <a:pPr>
              <a:lnSpc>
                <a:spcPct val="80000"/>
              </a:lnSpc>
              <a:spcAft>
                <a:spcPct val="30000"/>
              </a:spcAft>
            </a:pPr>
            <a:r>
              <a:rPr lang="en-US" altLang="en-US" sz="4400" b="1" dirty="0">
                <a:latin typeface="+mn-lt"/>
              </a:rPr>
              <a:t>Data representation model</a:t>
            </a:r>
          </a:p>
          <a:p>
            <a:pPr>
              <a:lnSpc>
                <a:spcPct val="80000"/>
              </a:lnSpc>
              <a:spcAft>
                <a:spcPct val="30000"/>
              </a:spcAft>
            </a:pPr>
            <a:endParaRPr lang="en-US" altLang="en-US" sz="4400" dirty="0">
              <a:solidFill>
                <a:schemeClr val="hlink"/>
              </a:solidFill>
              <a:latin typeface="+mn-lt"/>
            </a:endParaRPr>
          </a:p>
        </p:txBody>
      </p:sp>
      <p:sp>
        <p:nvSpPr>
          <p:cNvPr id="3" name="Picture Placeholder 2">
            <a:extLst>
              <a:ext uri="{FF2B5EF4-FFF2-40B4-BE49-F238E27FC236}">
                <a16:creationId xmlns:a16="http://schemas.microsoft.com/office/drawing/2014/main" id="{F8BCB385-5B2C-F28C-D778-0DE91D0B6AF5}"/>
              </a:ext>
            </a:extLst>
          </p:cNvPr>
          <p:cNvSpPr>
            <a:spLocks noGrp="1"/>
          </p:cNvSpPr>
          <p:nvPr>
            <p:ph type="pic" idx="4294967295"/>
          </p:nvPr>
        </p:nvSpPr>
        <p:spPr>
          <a:xfrm>
            <a:off x="11274000" y="5940000"/>
            <a:ext cx="918000" cy="918000"/>
          </a:xfrm>
        </p:spPr>
        <p:txBody>
          <a:bodyPr/>
          <a:lstStyle/>
          <a:p>
            <a:endParaRPr lang="en-US"/>
          </a:p>
        </p:txBody>
      </p:sp>
      <p:sp>
        <p:nvSpPr>
          <p:cNvPr id="22533" name="Rectangle 5">
            <a:extLst>
              <a:ext uri="{FF2B5EF4-FFF2-40B4-BE49-F238E27FC236}">
                <a16:creationId xmlns:a16="http://schemas.microsoft.com/office/drawing/2014/main" id="{30AA3952-191F-1CA2-424C-83CB3BB3C2B5}"/>
              </a:ext>
            </a:extLst>
          </p:cNvPr>
          <p:cNvSpPr>
            <a:spLocks noGrp="1" noChangeArrowheads="1"/>
          </p:cNvSpPr>
          <p:nvPr>
            <p:ph type="ctrTitle"/>
          </p:nvPr>
        </p:nvSpPr>
        <p:spPr>
          <a:xfrm>
            <a:off x="457199" y="365760"/>
            <a:ext cx="10683551" cy="553998"/>
          </a:xfrm>
          <a:noFill/>
        </p:spPr>
        <p:txBody>
          <a:bodyPr spcFirstLastPara="1" wrap="square" lIns="90488" tIns="44450" rIns="90488" bIns="44450" anchor="ctr" anchorCtr="0">
            <a:noAutofit/>
          </a:bodyPr>
          <a:lstStyle/>
          <a:p>
            <a:r>
              <a:rPr lang="en-US" altLang="en-US" sz="4800" dirty="0"/>
              <a:t>Interoperation of EHR Information</a:t>
            </a:r>
            <a:br>
              <a:rPr lang="en-US" altLang="en-US" sz="4800" dirty="0"/>
            </a:br>
            <a:r>
              <a:rPr lang="en-US" altLang="en-US" sz="3200" dirty="0"/>
              <a:t>ECL: ^816080008|International Patient Summary|</a:t>
            </a:r>
          </a:p>
        </p:txBody>
      </p:sp>
      <p:pic>
        <p:nvPicPr>
          <p:cNvPr id="4" name="Picture 3">
            <a:extLst>
              <a:ext uri="{FF2B5EF4-FFF2-40B4-BE49-F238E27FC236}">
                <a16:creationId xmlns:a16="http://schemas.microsoft.com/office/drawing/2014/main" id="{EAE8FD87-C9FF-420F-F254-B6DB3DD7EC9E}"/>
              </a:ext>
            </a:extLst>
          </p:cNvPr>
          <p:cNvPicPr>
            <a:picLocks noChangeAspect="1"/>
          </p:cNvPicPr>
          <p:nvPr/>
        </p:nvPicPr>
        <p:blipFill rotWithShape="1">
          <a:blip r:embed="rId2"/>
          <a:srcRect l="63806" t="32667" r="11205" b="21612"/>
          <a:stretch/>
        </p:blipFill>
        <p:spPr>
          <a:xfrm>
            <a:off x="2283137" y="2618610"/>
            <a:ext cx="7315200" cy="3997811"/>
          </a:xfrm>
          <a:prstGeom prst="rect">
            <a:avLst/>
          </a:prstGeom>
          <a:ln w="38100">
            <a:solidFill>
              <a:schemeClr val="accent1"/>
            </a:solidFill>
          </a:ln>
        </p:spPr>
      </p:pic>
    </p:spTree>
    <p:extLst>
      <p:ext uri="{BB962C8B-B14F-4D97-AF65-F5344CB8AC3E}">
        <p14:creationId xmlns:p14="http://schemas.microsoft.com/office/powerpoint/2010/main" val="2668451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B5EDFC1-3C29-6475-6EC4-C47CB64B344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1" name="Rectangle 3">
            <a:extLst>
              <a:ext uri="{FF2B5EF4-FFF2-40B4-BE49-F238E27FC236}">
                <a16:creationId xmlns:a16="http://schemas.microsoft.com/office/drawing/2014/main" id="{3B7D25D7-F827-E9B8-5850-66A4A44F35D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2" name="Rectangle 4">
            <a:extLst>
              <a:ext uri="{FF2B5EF4-FFF2-40B4-BE49-F238E27FC236}">
                <a16:creationId xmlns:a16="http://schemas.microsoft.com/office/drawing/2014/main" id="{B16FCF97-EA23-0E5D-F2FF-04A3F34DC8B3}"/>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4" name="Rectangle 6">
            <a:extLst>
              <a:ext uri="{FF2B5EF4-FFF2-40B4-BE49-F238E27FC236}">
                <a16:creationId xmlns:a16="http://schemas.microsoft.com/office/drawing/2014/main" id="{54FBB5EB-1175-A8BE-3FD0-6859387FFC34}"/>
              </a:ext>
            </a:extLst>
          </p:cNvPr>
          <p:cNvSpPr>
            <a:spLocks noGrp="1" noChangeArrowheads="1"/>
          </p:cNvSpPr>
          <p:nvPr>
            <p:ph type="subTitle" idx="1"/>
          </p:nvPr>
        </p:nvSpPr>
        <p:spPr>
          <a:xfrm>
            <a:off x="448107" y="2105242"/>
            <a:ext cx="10825893" cy="4563506"/>
          </a:xfrm>
          <a:noFill/>
        </p:spPr>
        <p:txBody>
          <a:bodyPr spcFirstLastPara="1" wrap="square" lIns="90488" tIns="44450" rIns="90488" bIns="44450" anchor="t" anchorCtr="0">
            <a:normAutofit/>
          </a:bodyPr>
          <a:lstStyle/>
          <a:p>
            <a:pPr marL="457200" indent="-457200">
              <a:lnSpc>
                <a:spcPct val="80000"/>
              </a:lnSpc>
              <a:spcAft>
                <a:spcPct val="30000"/>
              </a:spcAft>
              <a:buFont typeface="Arial" panose="020B0604020202020204" pitchFamily="34" charset="0"/>
              <a:buChar char="•"/>
            </a:pPr>
            <a:r>
              <a:rPr lang="en-US" altLang="en-US" sz="2800" dirty="0">
                <a:solidFill>
                  <a:schemeClr val="tx1"/>
                </a:solidFill>
                <a:latin typeface="+mn-lt"/>
              </a:rPr>
              <a:t>Pending publication of LOINC laboratory extension by </a:t>
            </a:r>
            <a:r>
              <a:rPr lang="en-US" altLang="en-US" sz="2800" dirty="0" err="1">
                <a:solidFill>
                  <a:schemeClr val="tx1"/>
                </a:solidFill>
                <a:latin typeface="+mn-lt"/>
              </a:rPr>
              <a:t>Regenstrief</a:t>
            </a:r>
            <a:r>
              <a:rPr lang="en-US" altLang="en-US" sz="2800" dirty="0">
                <a:solidFill>
                  <a:schemeClr val="tx1"/>
                </a:solidFill>
                <a:latin typeface="+mn-lt"/>
              </a:rPr>
              <a:t>, we will use Nebraska namespace for the workshop</a:t>
            </a:r>
          </a:p>
          <a:p>
            <a:pPr marL="0" indent="0">
              <a:lnSpc>
                <a:spcPct val="80000"/>
              </a:lnSpc>
              <a:spcAft>
                <a:spcPct val="30000"/>
              </a:spcAft>
              <a:buNone/>
            </a:pPr>
            <a:r>
              <a:rPr lang="en-US" altLang="en-US" sz="2800" dirty="0">
                <a:solidFill>
                  <a:schemeClr val="tx1"/>
                </a:solidFill>
                <a:latin typeface="+mn-lt"/>
              </a:rPr>
              <a:t>Components:</a:t>
            </a:r>
          </a:p>
          <a:p>
            <a:pPr marL="457200" indent="-457200">
              <a:lnSpc>
                <a:spcPct val="80000"/>
              </a:lnSpc>
              <a:spcAft>
                <a:spcPct val="30000"/>
              </a:spcAft>
              <a:buFont typeface="Arial" panose="020B0604020202020204" pitchFamily="34" charset="0"/>
              <a:buChar char="•"/>
            </a:pPr>
            <a:r>
              <a:rPr lang="en-US" altLang="en-US" sz="2800" dirty="0">
                <a:solidFill>
                  <a:schemeClr val="tx1"/>
                </a:solidFill>
                <a:latin typeface="+mn-lt"/>
              </a:rPr>
              <a:t>SNOMED International edition 20230630 </a:t>
            </a:r>
          </a:p>
          <a:p>
            <a:pPr marL="457200" indent="-457200">
              <a:lnSpc>
                <a:spcPct val="80000"/>
              </a:lnSpc>
              <a:spcAft>
                <a:spcPct val="30000"/>
              </a:spcAft>
              <a:buFont typeface="Arial" panose="020B0604020202020204" pitchFamily="34" charset="0"/>
              <a:buChar char="•"/>
            </a:pPr>
            <a:r>
              <a:rPr lang="en-US" altLang="en-US" sz="2800" dirty="0">
                <a:solidFill>
                  <a:schemeClr val="tx1"/>
                </a:solidFill>
                <a:latin typeface="+mn-lt"/>
              </a:rPr>
              <a:t>911754091000004101| Nebraska LOINC Laboratory module I</a:t>
            </a:r>
          </a:p>
          <a:p>
            <a:pPr marL="457200" indent="-457200">
              <a:lnSpc>
                <a:spcPct val="80000"/>
              </a:lnSpc>
              <a:spcAft>
                <a:spcPct val="30000"/>
              </a:spcAft>
              <a:buFont typeface="Arial" panose="020B0604020202020204" pitchFamily="34" charset="0"/>
              <a:buChar char="•"/>
            </a:pPr>
            <a:r>
              <a:rPr lang="en-US" altLang="en-US" sz="2800" dirty="0">
                <a:solidFill>
                  <a:schemeClr val="tx1"/>
                </a:solidFill>
                <a:latin typeface="+mn-lt"/>
              </a:rPr>
              <a:t>443651000004109|Nebraska NLM </a:t>
            </a:r>
            <a:r>
              <a:rPr lang="en-US" altLang="en-US" sz="2800" dirty="0" err="1">
                <a:solidFill>
                  <a:schemeClr val="tx1"/>
                </a:solidFill>
                <a:latin typeface="+mn-lt"/>
              </a:rPr>
              <a:t>RxNorm</a:t>
            </a:r>
            <a:r>
              <a:rPr lang="en-US" altLang="en-US" sz="2800" dirty="0">
                <a:solidFill>
                  <a:schemeClr val="tx1"/>
                </a:solidFill>
                <a:latin typeface="+mn-lt"/>
              </a:rPr>
              <a:t> Medication module |</a:t>
            </a:r>
          </a:p>
          <a:p>
            <a:pPr marL="457200" indent="-457200">
              <a:lnSpc>
                <a:spcPct val="80000"/>
              </a:lnSpc>
              <a:spcAft>
                <a:spcPct val="30000"/>
              </a:spcAft>
              <a:buFont typeface="Arial" panose="020B0604020202020204" pitchFamily="34" charset="0"/>
              <a:buChar char="•"/>
            </a:pPr>
            <a:r>
              <a:rPr lang="en-US" altLang="en-US" sz="2800" dirty="0">
                <a:solidFill>
                  <a:schemeClr val="tx1"/>
                </a:solidFill>
                <a:latin typeface="+mn-lt"/>
              </a:rPr>
              <a:t>911754081000004104|Nebraska Pathology Synoptic module |</a:t>
            </a:r>
          </a:p>
          <a:p>
            <a:pPr marL="457200" indent="-457200">
              <a:lnSpc>
                <a:spcPct val="80000"/>
              </a:lnSpc>
              <a:spcAft>
                <a:spcPct val="30000"/>
              </a:spcAft>
              <a:buFont typeface="Arial" panose="020B0604020202020204" pitchFamily="34" charset="0"/>
              <a:buChar char="•"/>
            </a:pPr>
            <a:r>
              <a:rPr lang="en-US" altLang="en-US" sz="2800" dirty="0">
                <a:solidFill>
                  <a:schemeClr val="tx1"/>
                </a:solidFill>
                <a:latin typeface="+mn-lt"/>
              </a:rPr>
              <a:t>32640001000004108|Nebraska Clinical extension module |</a:t>
            </a:r>
          </a:p>
          <a:p>
            <a:pPr marL="457200" indent="-457200">
              <a:lnSpc>
                <a:spcPct val="80000"/>
              </a:lnSpc>
              <a:spcAft>
                <a:spcPct val="30000"/>
              </a:spcAft>
              <a:buFont typeface="Arial" panose="020B0604020202020204" pitchFamily="34" charset="0"/>
              <a:buChar char="•"/>
            </a:pPr>
            <a:endParaRPr lang="en-US" altLang="en-US" sz="2800" dirty="0">
              <a:solidFill>
                <a:schemeClr val="tx1"/>
              </a:solidFill>
              <a:latin typeface="+mn-lt"/>
            </a:endParaRPr>
          </a:p>
          <a:p>
            <a:pPr marL="457200" indent="-457200">
              <a:lnSpc>
                <a:spcPct val="80000"/>
              </a:lnSpc>
              <a:spcAft>
                <a:spcPct val="30000"/>
              </a:spcAft>
              <a:buFont typeface="Arial" panose="020B0604020202020204" pitchFamily="34" charset="0"/>
              <a:buChar char="•"/>
            </a:pPr>
            <a:endParaRPr lang="en-US" altLang="en-US" sz="2800" dirty="0">
              <a:solidFill>
                <a:schemeClr val="tx1"/>
              </a:solidFill>
              <a:latin typeface="+mn-lt"/>
            </a:endParaRPr>
          </a:p>
        </p:txBody>
      </p:sp>
      <p:sp>
        <p:nvSpPr>
          <p:cNvPr id="3" name="Picture Placeholder 2">
            <a:extLst>
              <a:ext uri="{FF2B5EF4-FFF2-40B4-BE49-F238E27FC236}">
                <a16:creationId xmlns:a16="http://schemas.microsoft.com/office/drawing/2014/main" id="{F8BCB385-5B2C-F28C-D778-0DE91D0B6AF5}"/>
              </a:ext>
            </a:extLst>
          </p:cNvPr>
          <p:cNvSpPr>
            <a:spLocks noGrp="1"/>
          </p:cNvSpPr>
          <p:nvPr>
            <p:ph type="pic" idx="4294967295"/>
          </p:nvPr>
        </p:nvSpPr>
        <p:spPr>
          <a:xfrm>
            <a:off x="11274000" y="5940000"/>
            <a:ext cx="918000" cy="918000"/>
          </a:xfrm>
        </p:spPr>
        <p:txBody>
          <a:bodyPr/>
          <a:lstStyle/>
          <a:p>
            <a:endParaRPr lang="en-US"/>
          </a:p>
        </p:txBody>
      </p:sp>
      <p:sp>
        <p:nvSpPr>
          <p:cNvPr id="22533" name="Rectangle 5">
            <a:extLst>
              <a:ext uri="{FF2B5EF4-FFF2-40B4-BE49-F238E27FC236}">
                <a16:creationId xmlns:a16="http://schemas.microsoft.com/office/drawing/2014/main" id="{30AA3952-191F-1CA2-424C-83CB3BB3C2B5}"/>
              </a:ext>
            </a:extLst>
          </p:cNvPr>
          <p:cNvSpPr>
            <a:spLocks noGrp="1" noChangeArrowheads="1"/>
          </p:cNvSpPr>
          <p:nvPr>
            <p:ph type="ctrTitle"/>
          </p:nvPr>
        </p:nvSpPr>
        <p:spPr>
          <a:xfrm>
            <a:off x="322729" y="1096215"/>
            <a:ext cx="12075459" cy="553998"/>
          </a:xfrm>
          <a:noFill/>
        </p:spPr>
        <p:txBody>
          <a:bodyPr spcFirstLastPara="1" wrap="square" lIns="90488" tIns="44450" rIns="90488" bIns="44450" anchor="ctr" anchorCtr="0">
            <a:noAutofit/>
          </a:bodyPr>
          <a:lstStyle/>
          <a:p>
            <a:r>
              <a:rPr lang="en-US" altLang="en-US" sz="4800" dirty="0"/>
              <a:t>Nebraska Lexicon SNOMED Extension</a:t>
            </a:r>
            <a:br>
              <a:rPr lang="en-US" altLang="en-US" sz="4800" dirty="0"/>
            </a:br>
            <a:r>
              <a:rPr lang="en-US" altLang="en-US" dirty="0">
                <a:hlinkClick r:id="rId2"/>
              </a:rPr>
              <a:t>https://dev-nebraska-browser</a:t>
            </a:r>
            <a:r>
              <a:rPr lang="en-US" altLang="en-US" dirty="0"/>
              <a:t>.ihtsdotools.org </a:t>
            </a:r>
            <a:r>
              <a:rPr lang="en-US" altLang="en-US" dirty="0">
                <a:hlinkClick r:id="rId3"/>
              </a:rPr>
              <a:t>https://nelexicon.unmc.edu</a:t>
            </a:r>
            <a:br>
              <a:rPr lang="en-US" altLang="en-US" sz="4800" dirty="0"/>
            </a:br>
            <a:endParaRPr lang="en-US" altLang="en-US" sz="4800" dirty="0"/>
          </a:p>
        </p:txBody>
      </p:sp>
    </p:spTree>
    <p:extLst>
      <p:ext uri="{BB962C8B-B14F-4D97-AF65-F5344CB8AC3E}">
        <p14:creationId xmlns:p14="http://schemas.microsoft.com/office/powerpoint/2010/main" val="19994402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3CA478-F315-4721-6582-8BF168DC5CDC}"/>
              </a:ext>
            </a:extLst>
          </p:cNvPr>
          <p:cNvSpPr>
            <a:spLocks noGrp="1"/>
          </p:cNvSpPr>
          <p:nvPr>
            <p:ph type="subTitle" idx="1"/>
          </p:nvPr>
        </p:nvSpPr>
        <p:spPr>
          <a:xfrm>
            <a:off x="457200" y="1371600"/>
            <a:ext cx="11475720" cy="4563506"/>
          </a:xfrm>
        </p:spPr>
        <p:txBody>
          <a:bodyPr>
            <a:normAutofit/>
          </a:bodyPr>
          <a:lstStyle/>
          <a:p>
            <a:r>
              <a:rPr lang="en-US" dirty="0"/>
              <a:t>Early experiments with post-coordination identified need for logical grammatical constraints in the use of defining attributes and </a:t>
            </a:r>
            <a:r>
              <a:rPr lang="en-US" dirty="0" err="1"/>
              <a:t>valuesets</a:t>
            </a:r>
            <a:endParaRPr lang="en-US" dirty="0"/>
          </a:p>
          <a:p>
            <a:r>
              <a:rPr lang="en-US" dirty="0"/>
              <a:t>2009 - Machine Readable Concept Model</a:t>
            </a:r>
          </a:p>
          <a:p>
            <a:r>
              <a:rPr lang="en-US" u="sng" dirty="0"/>
              <a:t>Editorial guide:</a:t>
            </a:r>
            <a:r>
              <a:rPr lang="en-US" dirty="0"/>
              <a:t> MRCM </a:t>
            </a:r>
            <a:r>
              <a:rPr lang="en-US" dirty="0" err="1"/>
              <a:t>documentation:</a:t>
            </a:r>
            <a:r>
              <a:rPr lang="en-US" sz="2200" dirty="0" err="1">
                <a:solidFill>
                  <a:schemeClr val="bg2">
                    <a:lumMod val="75000"/>
                  </a:schemeClr>
                </a:solidFill>
              </a:rPr>
              <a:t>confluence.ihtsdotools.org</a:t>
            </a:r>
            <a:r>
              <a:rPr lang="en-US" sz="2200" dirty="0">
                <a:solidFill>
                  <a:schemeClr val="bg2">
                    <a:lumMod val="75000"/>
                  </a:schemeClr>
                </a:solidFill>
              </a:rPr>
              <a:t>/display/DOCEG/</a:t>
            </a:r>
          </a:p>
          <a:p>
            <a:r>
              <a:rPr lang="en-US" dirty="0"/>
              <a:t>MRCM documents and standardizes SNOMED concept model in promotion of interoperability: </a:t>
            </a:r>
            <a:r>
              <a:rPr lang="en-US" dirty="0">
                <a:solidFill>
                  <a:schemeClr val="bg2">
                    <a:lumMod val="75000"/>
                  </a:schemeClr>
                </a:solidFill>
              </a:rPr>
              <a:t>confluence.ihtsdotools.org/display/DOCMRCM/</a:t>
            </a:r>
          </a:p>
          <a:p>
            <a:r>
              <a:rPr lang="en-US" dirty="0">
                <a:solidFill>
                  <a:schemeClr val="tx1"/>
                </a:solidFill>
              </a:rPr>
              <a:t>PDF in handouts: Clinical findings (pp 161ff), Substances (pp 503ff), Pharmaceutical and biological products (pp 283ff), Observable entities (pp 248ff)</a:t>
            </a:r>
          </a:p>
          <a:p>
            <a:r>
              <a:rPr lang="en-US" dirty="0"/>
              <a:t>Provides a framework for designing and implementing tooling for interoperable URU analytics</a:t>
            </a:r>
          </a:p>
          <a:p>
            <a:endParaRPr lang="en-US" dirty="0"/>
          </a:p>
        </p:txBody>
      </p:sp>
      <p:sp>
        <p:nvSpPr>
          <p:cNvPr id="3" name="Picture Placeholder 2">
            <a:extLst>
              <a:ext uri="{FF2B5EF4-FFF2-40B4-BE49-F238E27FC236}">
                <a16:creationId xmlns:a16="http://schemas.microsoft.com/office/drawing/2014/main" id="{CD16A380-1D20-C224-763A-F13B84F2F9FA}"/>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254C5226-1A76-2536-68C1-80C593A21EDB}"/>
              </a:ext>
            </a:extLst>
          </p:cNvPr>
          <p:cNvSpPr>
            <a:spLocks noGrp="1"/>
          </p:cNvSpPr>
          <p:nvPr>
            <p:ph type="ctrTitle"/>
          </p:nvPr>
        </p:nvSpPr>
        <p:spPr>
          <a:xfrm>
            <a:off x="457200" y="365760"/>
            <a:ext cx="10816800" cy="1107996"/>
          </a:xfrm>
        </p:spPr>
        <p:txBody>
          <a:bodyPr/>
          <a:lstStyle/>
          <a:p>
            <a:r>
              <a:rPr lang="en-US" dirty="0"/>
              <a:t>SNOMED Concept Model </a:t>
            </a:r>
            <a:br>
              <a:rPr lang="en-US" dirty="0"/>
            </a:br>
            <a:r>
              <a:rPr lang="en-US" dirty="0"/>
              <a:t>Tooling for Semantic Interoperability </a:t>
            </a:r>
          </a:p>
        </p:txBody>
      </p:sp>
    </p:spTree>
    <p:extLst>
      <p:ext uri="{BB962C8B-B14F-4D97-AF65-F5344CB8AC3E}">
        <p14:creationId xmlns:p14="http://schemas.microsoft.com/office/powerpoint/2010/main" val="248047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C0B2BBA-3BBC-FD98-0FB4-EF4838E125CC}"/>
              </a:ext>
            </a:extLst>
          </p:cNvPr>
          <p:cNvSpPr>
            <a:spLocks noGrp="1"/>
          </p:cNvSpPr>
          <p:nvPr>
            <p:ph type="subTitle" idx="1"/>
          </p:nvPr>
        </p:nvSpPr>
        <p:spPr/>
        <p:txBody>
          <a:bodyPr/>
          <a:lstStyle/>
          <a:p>
            <a:r>
              <a:rPr lang="en-US" sz="2800" dirty="0"/>
              <a:t>PDF for version 5 ECL documentation included with handouts:</a:t>
            </a:r>
          </a:p>
          <a:p>
            <a:pPr marL="0" indent="0">
              <a:buNone/>
            </a:pPr>
            <a:r>
              <a:rPr lang="en-US" dirty="0">
                <a:solidFill>
                  <a:srgbClr val="FF0000"/>
                </a:solidFill>
              </a:rPr>
              <a:t>Expression Constraint Language - Specification and Guide-v50-20231001</a:t>
            </a:r>
          </a:p>
          <a:p>
            <a:r>
              <a:rPr lang="en-US" sz="2800" dirty="0"/>
              <a:t>Expression Constraint Language: formalisms for computable query and manipulation of SNOMED CT metadata such as:</a:t>
            </a:r>
          </a:p>
          <a:p>
            <a:pPr marL="0" indent="0">
              <a:buNone/>
            </a:pPr>
            <a:r>
              <a:rPr lang="en-US" dirty="0"/>
              <a:t>    * </a:t>
            </a:r>
            <a:r>
              <a:rPr lang="en-US" sz="2000" dirty="0"/>
              <a:t>Terminology binding</a:t>
            </a:r>
          </a:p>
          <a:p>
            <a:pPr marL="0" indent="0">
              <a:buNone/>
            </a:pPr>
            <a:r>
              <a:rPr lang="en-US" sz="2000" dirty="0"/>
              <a:t>     * </a:t>
            </a:r>
            <a:r>
              <a:rPr lang="en-US" sz="2000" dirty="0" err="1"/>
              <a:t>Intensional</a:t>
            </a:r>
            <a:r>
              <a:rPr lang="en-US" sz="2000" dirty="0"/>
              <a:t> reference sets (</a:t>
            </a:r>
            <a:r>
              <a:rPr lang="en-US" sz="2000" dirty="0" err="1"/>
              <a:t>valuesets</a:t>
            </a:r>
            <a:r>
              <a:rPr lang="en-US" sz="2000" dirty="0"/>
              <a:t>)</a:t>
            </a:r>
          </a:p>
          <a:p>
            <a:pPr marL="0" indent="0">
              <a:buNone/>
            </a:pPr>
            <a:r>
              <a:rPr lang="en-US" sz="2000" dirty="0"/>
              <a:t>     * Computable Phenotype SNOMED content queries of EHR databases use </a:t>
            </a:r>
            <a:r>
              <a:rPr lang="en-US" sz="2000" dirty="0" err="1"/>
              <a:t>valuesets</a:t>
            </a:r>
            <a:endParaRPr lang="en-US" sz="2000" dirty="0"/>
          </a:p>
          <a:p>
            <a:pPr marL="0" indent="0">
              <a:buNone/>
            </a:pPr>
            <a:r>
              <a:rPr lang="en-US" sz="2000" dirty="0"/>
              <a:t>     * Specifications for SNOMED CT MRCM</a:t>
            </a:r>
          </a:p>
          <a:p>
            <a:endParaRPr lang="en-US" dirty="0"/>
          </a:p>
        </p:txBody>
      </p:sp>
      <p:sp>
        <p:nvSpPr>
          <p:cNvPr id="3" name="Title 2">
            <a:extLst>
              <a:ext uri="{FF2B5EF4-FFF2-40B4-BE49-F238E27FC236}">
                <a16:creationId xmlns:a16="http://schemas.microsoft.com/office/drawing/2014/main" id="{042A656C-6920-D7BB-FDBA-7EBCFF8D92A7}"/>
              </a:ext>
            </a:extLst>
          </p:cNvPr>
          <p:cNvSpPr>
            <a:spLocks noGrp="1"/>
          </p:cNvSpPr>
          <p:nvPr>
            <p:ph type="ctrTitle"/>
          </p:nvPr>
        </p:nvSpPr>
        <p:spPr>
          <a:xfrm>
            <a:off x="457199" y="365760"/>
            <a:ext cx="11927541" cy="1107996"/>
          </a:xfrm>
        </p:spPr>
        <p:txBody>
          <a:bodyPr/>
          <a:lstStyle/>
          <a:p>
            <a:r>
              <a:rPr lang="en-US" dirty="0"/>
              <a:t>SNOMED Tooling: </a:t>
            </a:r>
            <a:br>
              <a:rPr lang="en-US" dirty="0"/>
            </a:br>
            <a:r>
              <a:rPr lang="en-US" dirty="0"/>
              <a:t>Expression Constraint Language</a:t>
            </a:r>
          </a:p>
        </p:txBody>
      </p:sp>
      <p:pic>
        <p:nvPicPr>
          <p:cNvPr id="5" name="Picture 4">
            <a:extLst>
              <a:ext uri="{FF2B5EF4-FFF2-40B4-BE49-F238E27FC236}">
                <a16:creationId xmlns:a16="http://schemas.microsoft.com/office/drawing/2014/main" id="{C21D267C-301D-9EFA-7D73-DDD1ABAC6524}"/>
              </a:ext>
            </a:extLst>
          </p:cNvPr>
          <p:cNvPicPr>
            <a:picLocks noChangeAspect="1"/>
          </p:cNvPicPr>
          <p:nvPr/>
        </p:nvPicPr>
        <p:blipFill rotWithShape="1">
          <a:blip r:embed="rId2"/>
          <a:srcRect l="56454" t="42908" r="19546" b="29689"/>
          <a:stretch/>
        </p:blipFill>
        <p:spPr>
          <a:xfrm>
            <a:off x="2398861" y="4990281"/>
            <a:ext cx="6400800" cy="2217905"/>
          </a:xfrm>
          <a:prstGeom prst="rect">
            <a:avLst/>
          </a:prstGeom>
        </p:spPr>
      </p:pic>
    </p:spTree>
    <p:extLst>
      <p:ext uri="{BB962C8B-B14F-4D97-AF65-F5344CB8AC3E}">
        <p14:creationId xmlns:p14="http://schemas.microsoft.com/office/powerpoint/2010/main" val="382636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04E7DDB-E09A-9950-96C0-70F7507736AE}"/>
              </a:ext>
            </a:extLst>
          </p:cNvPr>
          <p:cNvSpPr>
            <a:spLocks noGrp="1"/>
          </p:cNvSpPr>
          <p:nvPr>
            <p:ph type="subTitle" idx="1"/>
          </p:nvPr>
        </p:nvSpPr>
        <p:spPr/>
        <p:txBody>
          <a:bodyPr>
            <a:normAutofit fontScale="92500" lnSpcReduction="20000"/>
          </a:bodyPr>
          <a:lstStyle/>
          <a:p>
            <a:r>
              <a:rPr lang="en-US" sz="3000" dirty="0"/>
              <a:t>Clinical and Healthcare Enterprise</a:t>
            </a:r>
            <a:endParaRPr lang="en-US" sz="2600" dirty="0"/>
          </a:p>
          <a:p>
            <a:pPr marL="0" indent="0">
              <a:buNone/>
            </a:pPr>
            <a:r>
              <a:rPr lang="en-US" sz="3000" dirty="0"/>
              <a:t>          Enterprise business management</a:t>
            </a:r>
          </a:p>
          <a:p>
            <a:pPr marL="0" indent="0">
              <a:buNone/>
            </a:pPr>
            <a:r>
              <a:rPr lang="en-US" sz="3000" dirty="0"/>
              <a:t>          </a:t>
            </a:r>
            <a:r>
              <a:rPr lang="en-US" sz="3000" u="sng" dirty="0"/>
              <a:t>Clinical decision support</a:t>
            </a:r>
          </a:p>
          <a:p>
            <a:pPr marL="0" indent="0">
              <a:buNone/>
            </a:pPr>
            <a:r>
              <a:rPr lang="en-US" sz="3000" dirty="0"/>
              <a:t>          Healthcare process improvement</a:t>
            </a:r>
          </a:p>
          <a:p>
            <a:r>
              <a:rPr lang="en-US" sz="3000" dirty="0"/>
              <a:t>Research</a:t>
            </a:r>
          </a:p>
          <a:p>
            <a:pPr marL="0" indent="0">
              <a:buNone/>
            </a:pPr>
            <a:r>
              <a:rPr lang="en-US" sz="3000" dirty="0"/>
              <a:t>          Adverse event monitoring and safety: FDA Sentinel</a:t>
            </a:r>
          </a:p>
          <a:p>
            <a:pPr marL="0" indent="0">
              <a:buNone/>
            </a:pPr>
            <a:r>
              <a:rPr lang="en-US" sz="3000" dirty="0"/>
              <a:t>           </a:t>
            </a:r>
            <a:r>
              <a:rPr lang="en-US" sz="3000" u="sng" dirty="0"/>
              <a:t>Clinical data research networks</a:t>
            </a:r>
            <a:r>
              <a:rPr lang="en-US" sz="3000" dirty="0"/>
              <a:t>: PCORnet, OHDSI, N3C</a:t>
            </a:r>
          </a:p>
          <a:p>
            <a:pPr marL="0" indent="0">
              <a:buNone/>
            </a:pPr>
            <a:r>
              <a:rPr lang="en-US" sz="3000" dirty="0"/>
              <a:t>           Patient-powered research networks</a:t>
            </a:r>
          </a:p>
          <a:p>
            <a:r>
              <a:rPr lang="en-US" sz="3000" dirty="0"/>
              <a:t>Public and Population Health</a:t>
            </a:r>
          </a:p>
          <a:p>
            <a:pPr marL="0" indent="0">
              <a:buNone/>
            </a:pPr>
            <a:r>
              <a:rPr lang="en-US" sz="3000" dirty="0"/>
              <a:t>	Morbidity and Mortality monitoring</a:t>
            </a:r>
          </a:p>
          <a:p>
            <a:pPr marL="0" indent="0">
              <a:buNone/>
            </a:pPr>
            <a:endParaRPr lang="en-US" sz="2600" strike="sngStrike" dirty="0"/>
          </a:p>
          <a:p>
            <a:endParaRPr lang="en-US" dirty="0"/>
          </a:p>
        </p:txBody>
      </p:sp>
      <p:sp>
        <p:nvSpPr>
          <p:cNvPr id="3" name="Picture Placeholder 2">
            <a:extLst>
              <a:ext uri="{FF2B5EF4-FFF2-40B4-BE49-F238E27FC236}">
                <a16:creationId xmlns:a16="http://schemas.microsoft.com/office/drawing/2014/main" id="{7F3F9151-A27C-CA8A-749B-779B88942994}"/>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B76AD649-B18D-3C7B-3C71-8F2E438BE20E}"/>
              </a:ext>
            </a:extLst>
          </p:cNvPr>
          <p:cNvSpPr>
            <a:spLocks noGrp="1"/>
          </p:cNvSpPr>
          <p:nvPr>
            <p:ph type="ctrTitle"/>
          </p:nvPr>
        </p:nvSpPr>
        <p:spPr>
          <a:xfrm>
            <a:off x="457200" y="365760"/>
            <a:ext cx="10664890" cy="738664"/>
          </a:xfrm>
        </p:spPr>
        <p:txBody>
          <a:bodyPr/>
          <a:lstStyle/>
          <a:p>
            <a:r>
              <a:rPr lang="en-US" sz="4800" dirty="0"/>
              <a:t>EHR Interoperability Re-Use Cases</a:t>
            </a:r>
          </a:p>
        </p:txBody>
      </p:sp>
    </p:spTree>
    <p:extLst>
      <p:ext uri="{BB962C8B-B14F-4D97-AF65-F5344CB8AC3E}">
        <p14:creationId xmlns:p14="http://schemas.microsoft.com/office/powerpoint/2010/main" val="226778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79453C-C973-F0EC-7821-6D5D877F6F52}"/>
              </a:ext>
            </a:extLst>
          </p:cNvPr>
          <p:cNvSpPr>
            <a:spLocks noGrp="1"/>
          </p:cNvSpPr>
          <p:nvPr>
            <p:ph type="ctrTitle"/>
          </p:nvPr>
        </p:nvSpPr>
        <p:spPr>
          <a:xfrm>
            <a:off x="874059" y="256854"/>
            <a:ext cx="10383663" cy="5158714"/>
          </a:xfrm>
        </p:spPr>
        <p:txBody>
          <a:bodyPr/>
          <a:lstStyle/>
          <a:p>
            <a:pPr algn="l"/>
            <a:r>
              <a:rPr lang="en-US" dirty="0"/>
              <a:t>Interoperation of Problem List for Clinical Research</a:t>
            </a:r>
            <a:br>
              <a:rPr lang="en-US" dirty="0"/>
            </a:br>
            <a:br>
              <a:rPr lang="en-US" dirty="0"/>
            </a:br>
            <a:br>
              <a:rPr lang="en-US" sz="3600" dirty="0"/>
            </a:br>
            <a:r>
              <a:rPr lang="en-US" sz="3600" dirty="0"/>
              <a:t>James Campbell</a:t>
            </a:r>
          </a:p>
        </p:txBody>
      </p:sp>
      <p:sp>
        <p:nvSpPr>
          <p:cNvPr id="6" name="Picture Placeholder 5">
            <a:extLst>
              <a:ext uri="{FF2B5EF4-FFF2-40B4-BE49-F238E27FC236}">
                <a16:creationId xmlns:a16="http://schemas.microsoft.com/office/drawing/2014/main" id="{B946887D-4EA0-4CD1-1D85-F7C34610C087}"/>
              </a:ext>
            </a:extLst>
          </p:cNvPr>
          <p:cNvSpPr>
            <a:spLocks noGrp="1"/>
          </p:cNvSpPr>
          <p:nvPr>
            <p:ph type="pic" idx="4294967295"/>
          </p:nvPr>
        </p:nvSpPr>
        <p:spPr>
          <a:xfrm>
            <a:off x="11257722" y="5923722"/>
            <a:ext cx="934278" cy="934278"/>
          </a:xfrm>
        </p:spPr>
        <p:txBody>
          <a:bodyPr/>
          <a:lstStyle/>
          <a:p>
            <a:endParaRPr lang="en-US"/>
          </a:p>
        </p:txBody>
      </p:sp>
    </p:spTree>
    <p:extLst>
      <p:ext uri="{BB962C8B-B14F-4D97-AF65-F5344CB8AC3E}">
        <p14:creationId xmlns:p14="http://schemas.microsoft.com/office/powerpoint/2010/main" val="414075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370B580-8328-60D3-0AE8-8C2D1D89031B}"/>
              </a:ext>
            </a:extLst>
          </p:cNvPr>
          <p:cNvSpPr>
            <a:spLocks noGrp="1"/>
          </p:cNvSpPr>
          <p:nvPr>
            <p:ph type="subTitle" idx="1"/>
          </p:nvPr>
        </p:nvSpPr>
        <p:spPr>
          <a:xfrm>
            <a:off x="457200" y="1361440"/>
            <a:ext cx="10825893" cy="4573666"/>
          </a:xfrm>
        </p:spPr>
        <p:txBody>
          <a:bodyPr>
            <a:normAutofit fontScale="92500" lnSpcReduction="20000"/>
          </a:bodyPr>
          <a:lstStyle/>
          <a:p>
            <a:r>
              <a:rPr lang="en-US" sz="2800" dirty="0"/>
              <a:t>Introductions</a:t>
            </a:r>
          </a:p>
          <a:p>
            <a:r>
              <a:rPr lang="en-US" sz="2800" dirty="0"/>
              <a:t>Acknowledgements</a:t>
            </a:r>
          </a:p>
          <a:p>
            <a:r>
              <a:rPr lang="en-US" sz="2800" dirty="0"/>
              <a:t>Interoperation defined; relationship to SNOMED CT; Workshop Tooling: MRCM, ECL and OWL </a:t>
            </a:r>
          </a:p>
          <a:p>
            <a:r>
              <a:rPr lang="en-US" sz="2800" dirty="0"/>
              <a:t>SNOMED Clinical Findings and Interoperation use cases for Problem Lists</a:t>
            </a:r>
          </a:p>
          <a:p>
            <a:r>
              <a:rPr lang="en-US" sz="2800" dirty="0" err="1"/>
              <a:t>RxNorm</a:t>
            </a:r>
            <a:r>
              <a:rPr lang="en-US" sz="2800" dirty="0"/>
              <a:t> Medicinal Products Interoperation for Research and Decision Support</a:t>
            </a:r>
          </a:p>
          <a:p>
            <a:r>
              <a:rPr lang="en-US" sz="2800" dirty="0"/>
              <a:t>LOINC Laboratory results Observables Interoperation for Analytics and Decision support</a:t>
            </a:r>
          </a:p>
          <a:p>
            <a:r>
              <a:rPr lang="en-US" sz="2800" dirty="0"/>
              <a:t>SNOMED Anatomic Pathology Observables Interoperation for Decision support and Cancer Research</a:t>
            </a:r>
          </a:p>
        </p:txBody>
      </p:sp>
      <p:sp>
        <p:nvSpPr>
          <p:cNvPr id="3" name="Picture Placeholder 2">
            <a:extLst>
              <a:ext uri="{FF2B5EF4-FFF2-40B4-BE49-F238E27FC236}">
                <a16:creationId xmlns:a16="http://schemas.microsoft.com/office/drawing/2014/main" id="{13C16C4C-F4A4-F475-2235-E21889496C92}"/>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434906AB-FAED-0132-95EA-6C1CBCADE2C5}"/>
              </a:ext>
            </a:extLst>
          </p:cNvPr>
          <p:cNvSpPr>
            <a:spLocks noGrp="1"/>
          </p:cNvSpPr>
          <p:nvPr>
            <p:ph type="ctrTitle"/>
          </p:nvPr>
        </p:nvSpPr>
        <p:spPr>
          <a:xfrm>
            <a:off x="457200" y="365760"/>
            <a:ext cx="7287768" cy="830997"/>
          </a:xfrm>
        </p:spPr>
        <p:txBody>
          <a:bodyPr/>
          <a:lstStyle/>
          <a:p>
            <a:r>
              <a:rPr lang="en-US" sz="5400" dirty="0">
                <a:solidFill>
                  <a:schemeClr val="tx1"/>
                </a:solidFill>
              </a:rPr>
              <a:t>Agenda</a:t>
            </a:r>
          </a:p>
        </p:txBody>
      </p:sp>
    </p:spTree>
    <p:extLst>
      <p:ext uri="{BB962C8B-B14F-4D97-AF65-F5344CB8AC3E}">
        <p14:creationId xmlns:p14="http://schemas.microsoft.com/office/powerpoint/2010/main" val="236424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883C8-E9FB-AC09-783F-D8F0ED359400}"/>
              </a:ext>
            </a:extLst>
          </p:cNvPr>
          <p:cNvSpPr>
            <a:spLocks noGrp="1"/>
          </p:cNvSpPr>
          <p:nvPr>
            <p:ph type="subTitle" idx="1"/>
          </p:nvPr>
        </p:nvSpPr>
        <p:spPr>
          <a:xfrm>
            <a:off x="457200" y="1147247"/>
            <a:ext cx="10825893" cy="4563506"/>
          </a:xfrm>
        </p:spPr>
        <p:txBody>
          <a:bodyPr>
            <a:normAutofit lnSpcReduction="10000"/>
          </a:bodyPr>
          <a:lstStyle/>
          <a:p>
            <a:r>
              <a:rPr lang="en-US" dirty="0"/>
              <a:t>Dozens of CDRNs in the US since Y2K &amp; MU</a:t>
            </a:r>
          </a:p>
          <a:p>
            <a:r>
              <a:rPr lang="en-US" dirty="0"/>
              <a:t>Nebraska participates in </a:t>
            </a:r>
            <a:r>
              <a:rPr lang="en-US" dirty="0" err="1"/>
              <a:t>PCORnet</a:t>
            </a:r>
            <a:r>
              <a:rPr lang="en-US" dirty="0"/>
              <a:t>, OHDSI/OMOP</a:t>
            </a:r>
            <a:r>
              <a:rPr lang="en-US" dirty="0">
                <a:sym typeface="Wingdings" panose="05000000000000000000" pitchFamily="2" charset="2"/>
              </a:rPr>
              <a:t>N3C</a:t>
            </a:r>
            <a:endParaRPr lang="en-US" dirty="0"/>
          </a:p>
          <a:p>
            <a:r>
              <a:rPr lang="en-US" dirty="0"/>
              <a:t>Strict governance model managing sharing of limited data sets across 100+ </a:t>
            </a:r>
            <a:r>
              <a:rPr lang="en-US" dirty="0" err="1"/>
              <a:t>datamarts</a:t>
            </a:r>
            <a:endParaRPr lang="en-US" dirty="0"/>
          </a:p>
          <a:p>
            <a:r>
              <a:rPr lang="en-US" dirty="0"/>
              <a:t>Top level ontology == Common Data Model v6; relational table data specifications following data classes of SENTINEL/HL7/USCDI; employing USCDI terminologies</a:t>
            </a:r>
          </a:p>
          <a:p>
            <a:r>
              <a:rPr lang="en-US" dirty="0"/>
              <a:t>CONDITION table stores problem list, past history and RFV; SNOMED CT Clinical findings is domain ontology</a:t>
            </a:r>
          </a:p>
          <a:p>
            <a:r>
              <a:rPr lang="en-US" dirty="0" err="1"/>
              <a:t>Datamarts</a:t>
            </a:r>
            <a:r>
              <a:rPr lang="en-US" dirty="0"/>
              <a:t> are managed by owners; PCORnet distributes data queries (SAS) for approved research projects to all participating sites</a:t>
            </a:r>
          </a:p>
        </p:txBody>
      </p:sp>
      <p:sp>
        <p:nvSpPr>
          <p:cNvPr id="3" name="Picture Placeholder 2">
            <a:extLst>
              <a:ext uri="{FF2B5EF4-FFF2-40B4-BE49-F238E27FC236}">
                <a16:creationId xmlns:a16="http://schemas.microsoft.com/office/drawing/2014/main" id="{ED7B4C06-2A45-96C5-F1DA-F10C805B26F5}"/>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BBA29CD6-06FD-1C01-5195-7AC08BF83813}"/>
              </a:ext>
            </a:extLst>
          </p:cNvPr>
          <p:cNvSpPr>
            <a:spLocks noGrp="1"/>
          </p:cNvSpPr>
          <p:nvPr>
            <p:ph type="ctrTitle"/>
          </p:nvPr>
        </p:nvSpPr>
        <p:spPr>
          <a:xfrm>
            <a:off x="457200" y="365760"/>
            <a:ext cx="11015932" cy="553998"/>
          </a:xfrm>
        </p:spPr>
        <p:txBody>
          <a:bodyPr/>
          <a:lstStyle/>
          <a:p>
            <a:r>
              <a:rPr lang="en-US" dirty="0"/>
              <a:t>Clinical Data Research Networks Interoperation</a:t>
            </a:r>
          </a:p>
        </p:txBody>
      </p:sp>
      <p:pic>
        <p:nvPicPr>
          <p:cNvPr id="6" name="Picture 5">
            <a:extLst>
              <a:ext uri="{FF2B5EF4-FFF2-40B4-BE49-F238E27FC236}">
                <a16:creationId xmlns:a16="http://schemas.microsoft.com/office/drawing/2014/main" id="{DBCD9327-541A-6DA9-BB59-667500B8AA90}"/>
              </a:ext>
            </a:extLst>
          </p:cNvPr>
          <p:cNvPicPr>
            <a:picLocks noChangeAspect="1"/>
          </p:cNvPicPr>
          <p:nvPr/>
        </p:nvPicPr>
        <p:blipFill rotWithShape="1">
          <a:blip r:embed="rId2"/>
          <a:srcRect l="51934" t="24217" r="11204" b="2031"/>
          <a:stretch/>
        </p:blipFill>
        <p:spPr>
          <a:xfrm>
            <a:off x="383746" y="3798082"/>
            <a:ext cx="10972800" cy="6557693"/>
          </a:xfrm>
          <a:prstGeom prst="rect">
            <a:avLst/>
          </a:prstGeom>
        </p:spPr>
      </p:pic>
    </p:spTree>
    <p:extLst>
      <p:ext uri="{BB962C8B-B14F-4D97-AF65-F5344CB8AC3E}">
        <p14:creationId xmlns:p14="http://schemas.microsoft.com/office/powerpoint/2010/main" val="215453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182760-BA9F-158D-A7FD-DE7F17660032}"/>
              </a:ext>
            </a:extLst>
          </p:cNvPr>
          <p:cNvSpPr>
            <a:spLocks noGrp="1"/>
          </p:cNvSpPr>
          <p:nvPr>
            <p:ph type="subTitle" idx="1"/>
          </p:nvPr>
        </p:nvSpPr>
        <p:spPr>
          <a:xfrm>
            <a:off x="457200" y="1147247"/>
            <a:ext cx="10825893" cy="4563506"/>
          </a:xfrm>
        </p:spPr>
        <p:txBody>
          <a:bodyPr/>
          <a:lstStyle/>
          <a:p>
            <a:r>
              <a:rPr lang="en-US" sz="2400" dirty="0"/>
              <a:t>Hypothesis: The optimal dosage of aspirin (81 or 325 mg) for secondary prevention of heart disease outcomes has the best benefit/side effect ratio</a:t>
            </a:r>
          </a:p>
          <a:p>
            <a:r>
              <a:rPr lang="en-US" sz="2400" dirty="0"/>
              <a:t>Design: Randomized dosing cohort observational trial</a:t>
            </a:r>
          </a:p>
          <a:p>
            <a:r>
              <a:rPr lang="en-US" sz="2400" dirty="0"/>
              <a:t>Inclusion criteria: Documented atherosclerotic coronary disease with one or more coronary risk factors</a:t>
            </a:r>
          </a:p>
          <a:p>
            <a:r>
              <a:rPr lang="en-US" sz="2400" dirty="0"/>
              <a:t>Exclusion criteria: Adults, aspirin allergy, pregnant, nursing mother, recent GI bleeding, hemorrhagic disorder, requires anticoagulant therapy</a:t>
            </a:r>
          </a:p>
          <a:p>
            <a:r>
              <a:rPr lang="en-US" sz="2400" dirty="0"/>
              <a:t>Intervention: Randomized to 81mg or 325 mg aspirin</a:t>
            </a:r>
          </a:p>
          <a:p>
            <a:r>
              <a:rPr lang="en-US" sz="2400" dirty="0"/>
              <a:t>Outcomes: Mortality, heart attack or stroke</a:t>
            </a:r>
          </a:p>
          <a:p>
            <a:r>
              <a:rPr lang="en-US" sz="2400" dirty="0"/>
              <a:t>Safety endpoint: Major bleeding complication</a:t>
            </a:r>
          </a:p>
          <a:p>
            <a:endParaRPr lang="en-US" dirty="0"/>
          </a:p>
        </p:txBody>
      </p:sp>
      <p:sp>
        <p:nvSpPr>
          <p:cNvPr id="3" name="Title 2">
            <a:extLst>
              <a:ext uri="{FF2B5EF4-FFF2-40B4-BE49-F238E27FC236}">
                <a16:creationId xmlns:a16="http://schemas.microsoft.com/office/drawing/2014/main" id="{5569D220-1CBF-1D05-4477-851A40D954B7}"/>
              </a:ext>
            </a:extLst>
          </p:cNvPr>
          <p:cNvSpPr>
            <a:spLocks noGrp="1"/>
          </p:cNvSpPr>
          <p:nvPr>
            <p:ph type="ctrTitle"/>
          </p:nvPr>
        </p:nvSpPr>
        <p:spPr/>
        <p:txBody>
          <a:bodyPr/>
          <a:lstStyle/>
          <a:p>
            <a:r>
              <a:rPr lang="en-US" dirty="0"/>
              <a:t>ADAPTABLE© Pragmatic Trial</a:t>
            </a:r>
          </a:p>
        </p:txBody>
      </p:sp>
      <p:sp>
        <p:nvSpPr>
          <p:cNvPr id="4" name="TextBox 3">
            <a:extLst>
              <a:ext uri="{FF2B5EF4-FFF2-40B4-BE49-F238E27FC236}">
                <a16:creationId xmlns:a16="http://schemas.microsoft.com/office/drawing/2014/main" id="{448A98C2-9576-D118-0AF9-FD56AC4A72E7}"/>
              </a:ext>
            </a:extLst>
          </p:cNvPr>
          <p:cNvSpPr txBox="1"/>
          <p:nvPr/>
        </p:nvSpPr>
        <p:spPr>
          <a:xfrm>
            <a:off x="2017060" y="5773855"/>
            <a:ext cx="7867651" cy="923330"/>
          </a:xfrm>
          <a:prstGeom prst="rect">
            <a:avLst/>
          </a:prstGeom>
          <a:solidFill>
            <a:srgbClr val="FFFF00"/>
          </a:solidFill>
          <a:ln w="34925" cmpd="sng">
            <a:solidFill>
              <a:srgbClr val="000000"/>
            </a:solidFill>
          </a:ln>
        </p:spPr>
        <p:txBody>
          <a:bodyPr wrap="square" rtlCol="0">
            <a:spAutoFit/>
          </a:bodyPr>
          <a:lstStyle/>
          <a:p>
            <a:pPr algn="ctr"/>
            <a:r>
              <a:rPr lang="en-US" sz="1800" dirty="0"/>
              <a:t>Schuyler-Jones et all. Comparative Effectiveness of Aspirin Dosing in Cardiovascular Disease. NEJM; May 15, 2021. DOI: 10.1056/NEJMoa2102137</a:t>
            </a:r>
            <a:endParaRPr lang="en-US" sz="1800" dirty="0">
              <a:solidFill>
                <a:schemeClr val="bg1"/>
              </a:solidFill>
            </a:endParaRPr>
          </a:p>
        </p:txBody>
      </p:sp>
    </p:spTree>
    <p:extLst>
      <p:ext uri="{BB962C8B-B14F-4D97-AF65-F5344CB8AC3E}">
        <p14:creationId xmlns:p14="http://schemas.microsoft.com/office/powerpoint/2010/main" val="74909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124635"/>
            <a:ext cx="9143999" cy="816894"/>
          </a:xfrm>
        </p:spPr>
        <p:txBody>
          <a:bodyPr>
            <a:normAutofit fontScale="90000"/>
          </a:bodyPr>
          <a:lstStyle/>
          <a:p>
            <a:r>
              <a:rPr lang="en-US" sz="4200" dirty="0"/>
              <a:t>Analyzing Data Management for ADAPTABLE Trial Recruitment Criteria</a:t>
            </a:r>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rotWithShape="1">
          <a:blip r:embed="rId3"/>
          <a:srcRect l="25371" t="26816" r="26004" b="10895"/>
          <a:stretch/>
        </p:blipFill>
        <p:spPr>
          <a:xfrm>
            <a:off x="1524000" y="1143000"/>
            <a:ext cx="9144000" cy="5715000"/>
          </a:xfrm>
          <a:prstGeom prst="rect">
            <a:avLst/>
          </a:prstGeom>
        </p:spPr>
      </p:pic>
      <p:sp>
        <p:nvSpPr>
          <p:cNvPr id="5" name="TextBox 4"/>
          <p:cNvSpPr txBox="1"/>
          <p:nvPr/>
        </p:nvSpPr>
        <p:spPr>
          <a:xfrm>
            <a:off x="2914651" y="3143251"/>
            <a:ext cx="1199367" cy="307777"/>
          </a:xfrm>
          <a:prstGeom prst="rect">
            <a:avLst/>
          </a:prstGeom>
          <a:noFill/>
        </p:spPr>
        <p:txBody>
          <a:bodyPr wrap="none" rtlCol="0">
            <a:spAutoFit/>
          </a:bodyPr>
          <a:lstStyle/>
          <a:p>
            <a:r>
              <a:rPr lang="en-US" dirty="0"/>
              <a:t>Computable </a:t>
            </a:r>
          </a:p>
        </p:txBody>
      </p:sp>
    </p:spTree>
    <p:extLst>
      <p:ext uri="{BB962C8B-B14F-4D97-AF65-F5344CB8AC3E}">
        <p14:creationId xmlns:p14="http://schemas.microsoft.com/office/powerpoint/2010/main" val="1446122303"/>
      </p:ext>
    </p:extLst>
  </p:cSld>
  <p:clrMapOvr>
    <a:masterClrMapping/>
  </p:clrMapOvr>
  <mc:AlternateContent xmlns:mc="http://schemas.openxmlformats.org/markup-compatibility/2006" xmlns:p14="http://schemas.microsoft.com/office/powerpoint/2010/main">
    <mc:Choice Requires="p14">
      <p:transition spd="slow" p14:dur="2000" advTm="24943"/>
    </mc:Choice>
    <mc:Fallback xmlns="">
      <p:transition spd="slow" advTm="2494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a:extLst>
              <a:ext uri="{FF2B5EF4-FFF2-40B4-BE49-F238E27FC236}">
                <a16:creationId xmlns:a16="http://schemas.microsoft.com/office/drawing/2014/main" id="{DEC6EC8C-524C-7F6D-E283-6CB8363E76AE}"/>
              </a:ext>
            </a:extLst>
          </p:cNvPr>
          <p:cNvSpPr>
            <a:spLocks noGrp="1" noChangeArrowheads="1"/>
          </p:cNvSpPr>
          <p:nvPr>
            <p:ph type="subTitle" idx="1"/>
          </p:nvPr>
        </p:nvSpPr>
        <p:spPr/>
        <p:txBody>
          <a:bodyPr>
            <a:normAutofit/>
          </a:bodyPr>
          <a:lstStyle/>
          <a:p>
            <a:r>
              <a:rPr lang="en-US" b="1" dirty="0"/>
              <a:t>A C</a:t>
            </a:r>
            <a:r>
              <a:rPr lang="en-US" sz="2400" b="1" dirty="0"/>
              <a:t>omputable phenotype </a:t>
            </a:r>
            <a:r>
              <a:rPr lang="en-US" sz="2400" dirty="0"/>
              <a:t>refers to a set of clinical </a:t>
            </a:r>
            <a:r>
              <a:rPr lang="en-US" dirty="0"/>
              <a:t>data</a:t>
            </a:r>
            <a:r>
              <a:rPr lang="en-US" sz="2400" dirty="0"/>
              <a:t> that can be evaluated via a </a:t>
            </a:r>
            <a:r>
              <a:rPr lang="en-US" sz="2400" u="sng" dirty="0"/>
              <a:t>standardized computerized query</a:t>
            </a:r>
            <a:r>
              <a:rPr lang="en-US" sz="2400" dirty="0"/>
              <a:t> to an EHR or clinical data research network”</a:t>
            </a:r>
          </a:p>
          <a:p>
            <a:pPr marL="0" indent="0">
              <a:buNone/>
            </a:pPr>
            <a:r>
              <a:rPr lang="en-US" altLang="en-US" sz="2400" dirty="0" err="1"/>
              <a:t>Richesson</a:t>
            </a:r>
            <a:r>
              <a:rPr lang="en-US" altLang="en-US" sz="2400" dirty="0"/>
              <a:t> RL, </a:t>
            </a:r>
            <a:r>
              <a:rPr lang="en-US" altLang="en-US" sz="2400" dirty="0" err="1"/>
              <a:t>Smerek</a:t>
            </a:r>
            <a:r>
              <a:rPr lang="en-US" altLang="en-US" sz="2400" dirty="0"/>
              <a:t> MM, Cameron CB. A Framework to Support the Sharing and Reuse of Computable Phenotype Definitions Across Health Care Delivery and Clinical Research Applications. </a:t>
            </a:r>
            <a:r>
              <a:rPr lang="en-US" altLang="en-US" sz="2400" dirty="0" err="1"/>
              <a:t>eGEMs</a:t>
            </a:r>
            <a:r>
              <a:rPr lang="en-US" altLang="en-US" sz="2400" dirty="0"/>
              <a:t>: 2016; Vol. 4: Issue 3, Article 2.</a:t>
            </a:r>
          </a:p>
          <a:p>
            <a:pPr marL="342900" indent="-342900">
              <a:buFont typeface="Arial" panose="020B0604020202020204" pitchFamily="34" charset="0"/>
              <a:buChar char="•"/>
            </a:pPr>
            <a:endParaRPr lang="en-US" altLang="en-US" sz="2400" dirty="0"/>
          </a:p>
          <a:p>
            <a:pPr marL="342900" indent="-342900">
              <a:buFont typeface="Arial" panose="020B0604020202020204" pitchFamily="34" charset="0"/>
              <a:buChar char="•"/>
            </a:pPr>
            <a:r>
              <a:rPr lang="en-US" altLang="en-US" sz="2400" dirty="0"/>
              <a:t>A requirement for reproducible, accurate and valid scientific network research in healthcare</a:t>
            </a:r>
          </a:p>
        </p:txBody>
      </p:sp>
      <p:sp>
        <p:nvSpPr>
          <p:cNvPr id="5" name="Picture Placeholder 4">
            <a:extLst>
              <a:ext uri="{FF2B5EF4-FFF2-40B4-BE49-F238E27FC236}">
                <a16:creationId xmlns:a16="http://schemas.microsoft.com/office/drawing/2014/main" id="{D516E28E-A346-EDAC-3A98-038F38810D5E}"/>
              </a:ext>
            </a:extLst>
          </p:cNvPr>
          <p:cNvSpPr>
            <a:spLocks noGrp="1"/>
          </p:cNvSpPr>
          <p:nvPr>
            <p:ph type="pic" idx="4294967295"/>
          </p:nvPr>
        </p:nvSpPr>
        <p:spPr>
          <a:xfrm>
            <a:off x="11274000" y="5940000"/>
            <a:ext cx="918000" cy="918000"/>
          </a:xfrm>
        </p:spPr>
        <p:txBody>
          <a:bodyPr/>
          <a:lstStyle/>
          <a:p>
            <a:endParaRPr lang="en-US" dirty="0"/>
          </a:p>
        </p:txBody>
      </p:sp>
      <p:sp>
        <p:nvSpPr>
          <p:cNvPr id="31746" name="Title 1">
            <a:extLst>
              <a:ext uri="{FF2B5EF4-FFF2-40B4-BE49-F238E27FC236}">
                <a16:creationId xmlns:a16="http://schemas.microsoft.com/office/drawing/2014/main" id="{1F7C96CE-EADD-44CC-44D1-3C052BD1B78C}"/>
              </a:ext>
            </a:extLst>
          </p:cNvPr>
          <p:cNvSpPr>
            <a:spLocks noGrp="1" noChangeArrowheads="1"/>
          </p:cNvSpPr>
          <p:nvPr>
            <p:ph type="ctrTitle"/>
          </p:nvPr>
        </p:nvSpPr>
        <p:spPr>
          <a:xfrm>
            <a:off x="457200" y="365760"/>
            <a:ext cx="10584180" cy="553998"/>
          </a:xfrm>
        </p:spPr>
        <p:txBody>
          <a:bodyPr/>
          <a:lstStyle/>
          <a:p>
            <a:r>
              <a:rPr lang="en-US" altLang="en-US" dirty="0"/>
              <a:t>Computable Phenotypes and LHS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8E1EAA-CDD8-24D2-AE64-1608FD61E816}"/>
              </a:ext>
            </a:extLst>
          </p:cNvPr>
          <p:cNvSpPr>
            <a:spLocks noGrp="1"/>
          </p:cNvSpPr>
          <p:nvPr>
            <p:ph type="subTitle" idx="1"/>
          </p:nvPr>
        </p:nvSpPr>
        <p:spPr/>
        <p:txBody>
          <a:bodyPr/>
          <a:lstStyle/>
          <a:p>
            <a:r>
              <a:rPr lang="en-US" dirty="0"/>
              <a:t>Semantic analysis 1: Translate language of the request into the (USCDI/</a:t>
            </a:r>
            <a:r>
              <a:rPr lang="en-US" dirty="0" err="1"/>
              <a:t>PCORnet</a:t>
            </a:r>
            <a:r>
              <a:rPr lang="en-US" dirty="0"/>
              <a:t>) top level data classes(tables) for query of the database</a:t>
            </a:r>
          </a:p>
          <a:p>
            <a:r>
              <a:rPr lang="en-US" dirty="0"/>
              <a:t>Identify the components (attributes or columns) of the class that are essential to the request and determine the relevant domain ontologies that are required (for Nominal datatypes)</a:t>
            </a:r>
          </a:p>
          <a:p>
            <a:r>
              <a:rPr lang="en-US" dirty="0"/>
              <a:t>Semantic analysis 2: For nominal data identify the relevant elements (codes) of the domain ontology that are required by the query; this is typically referred to as a “</a:t>
            </a:r>
            <a:r>
              <a:rPr lang="en-US" dirty="0" err="1"/>
              <a:t>Valueset</a:t>
            </a:r>
            <a:r>
              <a:rPr lang="en-US" dirty="0"/>
              <a:t>”</a:t>
            </a:r>
          </a:p>
          <a:p>
            <a:r>
              <a:rPr lang="en-US" dirty="0"/>
              <a:t>Construct the query defining the computable phenotype</a:t>
            </a:r>
          </a:p>
          <a:p>
            <a:endParaRPr lang="en-US" dirty="0"/>
          </a:p>
        </p:txBody>
      </p:sp>
      <p:sp>
        <p:nvSpPr>
          <p:cNvPr id="3" name="Title 2">
            <a:extLst>
              <a:ext uri="{FF2B5EF4-FFF2-40B4-BE49-F238E27FC236}">
                <a16:creationId xmlns:a16="http://schemas.microsoft.com/office/drawing/2014/main" id="{B16DAE40-2464-3073-8302-113C3F07E073}"/>
              </a:ext>
            </a:extLst>
          </p:cNvPr>
          <p:cNvSpPr>
            <a:spLocks noGrp="1"/>
          </p:cNvSpPr>
          <p:nvPr>
            <p:ph type="ctrTitle"/>
          </p:nvPr>
        </p:nvSpPr>
        <p:spPr>
          <a:xfrm>
            <a:off x="457200" y="365760"/>
            <a:ext cx="11094720" cy="553998"/>
          </a:xfrm>
        </p:spPr>
        <p:txBody>
          <a:bodyPr/>
          <a:lstStyle/>
          <a:p>
            <a:r>
              <a:rPr lang="en-US" dirty="0"/>
              <a:t>Pragmatics of developing computable phenotype </a:t>
            </a:r>
          </a:p>
        </p:txBody>
      </p:sp>
    </p:spTree>
    <p:extLst>
      <p:ext uri="{BB962C8B-B14F-4D97-AF65-F5344CB8AC3E}">
        <p14:creationId xmlns:p14="http://schemas.microsoft.com/office/powerpoint/2010/main" val="24013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FC6B5A-D3A7-77E1-5205-AE1741B3618D}"/>
              </a:ext>
            </a:extLst>
          </p:cNvPr>
          <p:cNvSpPr>
            <a:spLocks noGrp="1"/>
          </p:cNvSpPr>
          <p:nvPr>
            <p:ph type="subTitle" idx="1"/>
          </p:nvPr>
        </p:nvSpPr>
        <p:spPr>
          <a:xfrm>
            <a:off x="457200" y="1198880"/>
            <a:ext cx="10825893" cy="4736226"/>
          </a:xfrm>
        </p:spPr>
        <p:txBody>
          <a:bodyPr>
            <a:normAutofit fontScale="92500" lnSpcReduction="20000"/>
          </a:bodyPr>
          <a:lstStyle/>
          <a:p>
            <a:pPr marL="0" indent="0">
              <a:buNone/>
            </a:pPr>
            <a:r>
              <a:rPr lang="en-US" sz="3600" dirty="0"/>
              <a:t>“Patients with ASCVD </a:t>
            </a:r>
          </a:p>
          <a:p>
            <a:pPr marL="0" indent="0">
              <a:buNone/>
            </a:pPr>
            <a:r>
              <a:rPr lang="en-US" sz="3600" dirty="0"/>
              <a:t>(Arteriosclerotic Coronary Vascular Disease)”</a:t>
            </a:r>
          </a:p>
          <a:p>
            <a:pPr marL="0" indent="0">
              <a:buNone/>
            </a:pPr>
            <a:endParaRPr lang="en-US" sz="3600" dirty="0"/>
          </a:p>
          <a:p>
            <a:r>
              <a:rPr lang="en-US" dirty="0">
                <a:sym typeface="Wingdings" panose="05000000000000000000" pitchFamily="2" charset="2"/>
              </a:rPr>
              <a:t>???  CONDITION TABLE: CONDITION = “ASCVD”, CONDITION_STATUS = “Active”; CONDITION_STATUS = “Healthcare Problem List”</a:t>
            </a:r>
          </a:p>
          <a:p>
            <a:endParaRPr lang="en-US" dirty="0">
              <a:sym typeface="Wingdings" panose="05000000000000000000" pitchFamily="2" charset="2"/>
            </a:endParaRPr>
          </a:p>
          <a:p>
            <a:r>
              <a:rPr lang="en-US" dirty="0">
                <a:sym typeface="Wingdings" panose="05000000000000000000" pitchFamily="2" charset="2"/>
              </a:rPr>
              <a:t>What are the appropriate codes for “Arteriosclerotic coronary vascular disease”?</a:t>
            </a:r>
          </a:p>
          <a:p>
            <a:r>
              <a:rPr lang="en-US" dirty="0">
                <a:sym typeface="Wingdings" panose="05000000000000000000" pitchFamily="2" charset="2"/>
              </a:rPr>
              <a:t>Search of keywords and code names in ICD-10-CM publication from CDC leads to I25.**</a:t>
            </a:r>
          </a:p>
          <a:p>
            <a:endParaRPr lang="en-US" dirty="0">
              <a:sym typeface="Wingdings" panose="05000000000000000000" pitchFamily="2" charset="2"/>
            </a:endParaRPr>
          </a:p>
          <a:p>
            <a:r>
              <a:rPr lang="en-US" dirty="0">
                <a:sym typeface="Wingdings" panose="05000000000000000000" pitchFamily="2" charset="2"/>
              </a:rPr>
              <a:t>???  CONDITION TABLE: CONDITION LIKE ‘I25%’, CONDITION_STATUS = “Active”; CONDITION_STATUS = “Healthcare Problem List”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3" name="Picture Placeholder 2">
            <a:extLst>
              <a:ext uri="{FF2B5EF4-FFF2-40B4-BE49-F238E27FC236}">
                <a16:creationId xmlns:a16="http://schemas.microsoft.com/office/drawing/2014/main" id="{D7D3FAD3-D234-425D-0D64-695572F42B2F}"/>
              </a:ext>
            </a:extLst>
          </p:cNvPr>
          <p:cNvSpPr>
            <a:spLocks noGrp="1"/>
          </p:cNvSpPr>
          <p:nvPr>
            <p:ph type="pic" idx="4294967295"/>
          </p:nvPr>
        </p:nvSpPr>
        <p:spPr>
          <a:xfrm>
            <a:off x="11274000" y="5940000"/>
            <a:ext cx="918000" cy="918000"/>
          </a:xfrm>
        </p:spPr>
        <p:txBody>
          <a:bodyPr/>
          <a:lstStyle/>
          <a:p>
            <a:endParaRPr lang="en-US" dirty="0"/>
          </a:p>
        </p:txBody>
      </p:sp>
      <p:sp>
        <p:nvSpPr>
          <p:cNvPr id="4" name="Title 3">
            <a:extLst>
              <a:ext uri="{FF2B5EF4-FFF2-40B4-BE49-F238E27FC236}">
                <a16:creationId xmlns:a16="http://schemas.microsoft.com/office/drawing/2014/main" id="{DB4ABB89-F36E-3691-DA54-CE0253DB8D8D}"/>
              </a:ext>
            </a:extLst>
          </p:cNvPr>
          <p:cNvSpPr>
            <a:spLocks noGrp="1"/>
          </p:cNvSpPr>
          <p:nvPr>
            <p:ph type="ctrTitle"/>
          </p:nvPr>
        </p:nvSpPr>
        <p:spPr>
          <a:xfrm>
            <a:off x="457200" y="365760"/>
            <a:ext cx="11734800" cy="553998"/>
          </a:xfrm>
        </p:spPr>
        <p:txBody>
          <a:bodyPr/>
          <a:lstStyle/>
          <a:p>
            <a:r>
              <a:rPr lang="en-US" dirty="0"/>
              <a:t>Interoperable </a:t>
            </a:r>
            <a:r>
              <a:rPr lang="en-US" dirty="0" err="1"/>
              <a:t>Valuesets</a:t>
            </a:r>
            <a:r>
              <a:rPr lang="en-US" dirty="0"/>
              <a:t> for ADAPTABLE</a:t>
            </a:r>
          </a:p>
        </p:txBody>
      </p:sp>
      <p:pic>
        <p:nvPicPr>
          <p:cNvPr id="6" name="Picture 5">
            <a:extLst>
              <a:ext uri="{FF2B5EF4-FFF2-40B4-BE49-F238E27FC236}">
                <a16:creationId xmlns:a16="http://schemas.microsoft.com/office/drawing/2014/main" id="{8D7BB5DF-B801-DB4C-759A-26948F535899}"/>
              </a:ext>
            </a:extLst>
          </p:cNvPr>
          <p:cNvPicPr>
            <a:picLocks noChangeAspect="1"/>
          </p:cNvPicPr>
          <p:nvPr/>
        </p:nvPicPr>
        <p:blipFill rotWithShape="1">
          <a:blip r:embed="rId2"/>
          <a:srcRect l="14667" t="15733" r="66225" b="19467"/>
          <a:stretch/>
        </p:blipFill>
        <p:spPr>
          <a:xfrm>
            <a:off x="374718" y="2230659"/>
            <a:ext cx="7521879" cy="7971272"/>
          </a:xfrm>
          <a:prstGeom prst="rect">
            <a:avLst/>
          </a:prstGeom>
        </p:spPr>
      </p:pic>
    </p:spTree>
    <p:extLst>
      <p:ext uri="{BB962C8B-B14F-4D97-AF65-F5344CB8AC3E}">
        <p14:creationId xmlns:p14="http://schemas.microsoft.com/office/powerpoint/2010/main" val="1516555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FC6B5A-D3A7-77E1-5205-AE1741B3618D}"/>
              </a:ext>
            </a:extLst>
          </p:cNvPr>
          <p:cNvSpPr>
            <a:spLocks noGrp="1"/>
          </p:cNvSpPr>
          <p:nvPr>
            <p:ph type="subTitle" idx="1"/>
          </p:nvPr>
        </p:nvSpPr>
        <p:spPr/>
        <p:txBody>
          <a:bodyPr>
            <a:normAutofit/>
          </a:bodyPr>
          <a:lstStyle/>
          <a:p>
            <a:pPr marL="0" indent="0">
              <a:buNone/>
            </a:pPr>
            <a:r>
              <a:rPr lang="en-US" sz="3600" dirty="0"/>
              <a:t>“Patients with ASCVD”</a:t>
            </a:r>
          </a:p>
          <a:p>
            <a:r>
              <a:rPr lang="en-US" dirty="0">
                <a:sym typeface="Wingdings" panose="05000000000000000000" pitchFamily="2" charset="2"/>
              </a:rPr>
              <a:t>???  CONDITION TABLE: CONDITION = “ASCVD”, CONDITION_STATUS = “Active”; CONDITION_STATUS = “Healthcare Problem List”</a:t>
            </a:r>
          </a:p>
          <a:p>
            <a:endParaRPr lang="en-US" dirty="0">
              <a:sym typeface="Wingdings" panose="05000000000000000000" pitchFamily="2" charset="2"/>
            </a:endParaRPr>
          </a:p>
          <a:p>
            <a:r>
              <a:rPr lang="en-US" dirty="0">
                <a:sym typeface="Wingdings" panose="05000000000000000000" pitchFamily="2" charset="2"/>
              </a:rPr>
              <a:t>What are the allowable SNOMED CT codes for Arteriosclerotic Coronary Vascular Disease?</a:t>
            </a:r>
          </a:p>
          <a:p>
            <a:endParaRPr lang="en-US" dirty="0">
              <a:sym typeface="Wingdings" panose="05000000000000000000" pitchFamily="2" charset="2"/>
            </a:endParaRPr>
          </a:p>
        </p:txBody>
      </p:sp>
      <p:sp>
        <p:nvSpPr>
          <p:cNvPr id="3" name="Picture Placeholder 2">
            <a:extLst>
              <a:ext uri="{FF2B5EF4-FFF2-40B4-BE49-F238E27FC236}">
                <a16:creationId xmlns:a16="http://schemas.microsoft.com/office/drawing/2014/main" id="{D7D3FAD3-D234-425D-0D64-695572F42B2F}"/>
              </a:ext>
            </a:extLst>
          </p:cNvPr>
          <p:cNvSpPr>
            <a:spLocks noGrp="1"/>
          </p:cNvSpPr>
          <p:nvPr>
            <p:ph type="pic" idx="4294967295"/>
          </p:nvPr>
        </p:nvSpPr>
        <p:spPr>
          <a:xfrm>
            <a:off x="11274000" y="5940000"/>
            <a:ext cx="918000" cy="918000"/>
          </a:xfrm>
        </p:spPr>
        <p:txBody>
          <a:bodyPr/>
          <a:lstStyle/>
          <a:p>
            <a:endParaRPr lang="en-US" dirty="0"/>
          </a:p>
        </p:txBody>
      </p:sp>
      <p:sp>
        <p:nvSpPr>
          <p:cNvPr id="4" name="Title 3">
            <a:extLst>
              <a:ext uri="{FF2B5EF4-FFF2-40B4-BE49-F238E27FC236}">
                <a16:creationId xmlns:a16="http://schemas.microsoft.com/office/drawing/2014/main" id="{DB4ABB89-F36E-3691-DA54-CE0253DB8D8D}"/>
              </a:ext>
            </a:extLst>
          </p:cNvPr>
          <p:cNvSpPr>
            <a:spLocks noGrp="1"/>
          </p:cNvSpPr>
          <p:nvPr>
            <p:ph type="ctrTitle"/>
          </p:nvPr>
        </p:nvSpPr>
        <p:spPr>
          <a:xfrm>
            <a:off x="457200" y="365760"/>
            <a:ext cx="11734800" cy="1107996"/>
          </a:xfrm>
        </p:spPr>
        <p:txBody>
          <a:bodyPr/>
          <a:lstStyle/>
          <a:p>
            <a:r>
              <a:rPr lang="en-US" dirty="0"/>
              <a:t>Interoperable </a:t>
            </a:r>
            <a:r>
              <a:rPr lang="en-US" dirty="0" err="1"/>
              <a:t>Intensional</a:t>
            </a:r>
            <a:r>
              <a:rPr lang="en-US" dirty="0"/>
              <a:t> </a:t>
            </a:r>
            <a:r>
              <a:rPr lang="en-US" dirty="0" err="1"/>
              <a:t>Valuesets</a:t>
            </a:r>
            <a:r>
              <a:rPr lang="en-US" dirty="0"/>
              <a:t> for ADAPTABLE</a:t>
            </a:r>
          </a:p>
        </p:txBody>
      </p:sp>
      <p:pic>
        <p:nvPicPr>
          <p:cNvPr id="6" name="Picture 5">
            <a:extLst>
              <a:ext uri="{FF2B5EF4-FFF2-40B4-BE49-F238E27FC236}">
                <a16:creationId xmlns:a16="http://schemas.microsoft.com/office/drawing/2014/main" id="{65A60B4F-9E3E-54C4-3DC7-4A6C471F0E50}"/>
              </a:ext>
            </a:extLst>
          </p:cNvPr>
          <p:cNvPicPr>
            <a:picLocks noChangeAspect="1"/>
          </p:cNvPicPr>
          <p:nvPr/>
        </p:nvPicPr>
        <p:blipFill rotWithShape="1">
          <a:blip r:embed="rId2"/>
          <a:srcRect l="12882" t="24333" r="14722" b="7334"/>
          <a:stretch/>
        </p:blipFill>
        <p:spPr>
          <a:xfrm>
            <a:off x="0" y="1228241"/>
            <a:ext cx="12161520" cy="7174421"/>
          </a:xfrm>
          <a:prstGeom prst="rect">
            <a:avLst/>
          </a:prstGeom>
        </p:spPr>
      </p:pic>
    </p:spTree>
    <p:extLst>
      <p:ext uri="{BB962C8B-B14F-4D97-AF65-F5344CB8AC3E}">
        <p14:creationId xmlns:p14="http://schemas.microsoft.com/office/powerpoint/2010/main" val="18076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9FC6B5A-D3A7-77E1-5205-AE1741B3618D}"/>
              </a:ext>
            </a:extLst>
          </p:cNvPr>
          <p:cNvSpPr>
            <a:spLocks noGrp="1"/>
          </p:cNvSpPr>
          <p:nvPr>
            <p:ph type="subTitle" idx="1"/>
          </p:nvPr>
        </p:nvSpPr>
        <p:spPr>
          <a:xfrm>
            <a:off x="457201" y="1143000"/>
            <a:ext cx="10463842" cy="4796999"/>
          </a:xfrm>
        </p:spPr>
        <p:txBody>
          <a:bodyPr>
            <a:normAutofit fontScale="70000" lnSpcReduction="20000"/>
          </a:bodyPr>
          <a:lstStyle/>
          <a:p>
            <a:pPr marL="0" indent="0">
              <a:buNone/>
            </a:pPr>
            <a:r>
              <a:rPr lang="en-US" sz="3600" dirty="0"/>
              <a:t>“Patients with ASCVD”</a:t>
            </a:r>
          </a:p>
          <a:p>
            <a:r>
              <a:rPr lang="en-US" dirty="0">
                <a:sym typeface="Wingdings" panose="05000000000000000000" pitchFamily="2" charset="2"/>
              </a:rPr>
              <a:t>???  CONDITION TABLE: CONDITION = “ASCVD”, CONDITION_STATUS = “Active”; CONDITION_STATUS = “Healthcare Problem List”</a:t>
            </a:r>
          </a:p>
          <a:p>
            <a:endParaRPr lang="en-US" dirty="0">
              <a:sym typeface="Wingdings" panose="05000000000000000000" pitchFamily="2" charset="2"/>
            </a:endParaRPr>
          </a:p>
          <a:p>
            <a:r>
              <a:rPr lang="en-US" dirty="0">
                <a:sym typeface="Wingdings" panose="05000000000000000000" pitchFamily="2" charset="2"/>
              </a:rPr>
              <a:t>What are the SNOMED CT codes for “Arteriosclerotic coronary vascular disease”?</a:t>
            </a:r>
          </a:p>
          <a:p>
            <a:endParaRPr lang="en-US" dirty="0">
              <a:sym typeface="Wingdings" panose="05000000000000000000" pitchFamily="2" charset="2"/>
            </a:endParaRPr>
          </a:p>
          <a:p>
            <a:r>
              <a:rPr lang="en-US" dirty="0">
                <a:sym typeface="Wingdings" panose="05000000000000000000" pitchFamily="2" charset="2"/>
              </a:rPr>
              <a:t>???  CONDITION TABLE: CONDITION IN </a:t>
            </a:r>
          </a:p>
          <a:p>
            <a:pPr marL="0" indent="0">
              <a:buNone/>
            </a:pPr>
            <a:r>
              <a:rPr lang="en-US" dirty="0">
                <a:sym typeface="Wingdings" panose="05000000000000000000" pitchFamily="2" charset="2"/>
              </a:rPr>
              <a:t>( &lt;&lt; 64572001 |Disease (disorder)| : &lt;&lt; 363698007 |Finding site (attribute)| = &lt;&lt; 41801008 |Coronary artery structure (body structure)|, &lt;&lt; 116676008 |Associated morphology (attribute)| = &lt;&lt; 28960008 |Arteriosclerosis (morphologic abnormality)|),</a:t>
            </a:r>
          </a:p>
          <a:p>
            <a:pPr marL="0" indent="0">
              <a:buNone/>
            </a:pPr>
            <a:r>
              <a:rPr lang="en-US" dirty="0">
                <a:sym typeface="Wingdings" panose="05000000000000000000" pitchFamily="2" charset="2"/>
              </a:rPr>
              <a:t> CONDITION_STATUS = “AC”; CONDITION_STATUS = “HC”</a:t>
            </a:r>
          </a:p>
          <a:p>
            <a:pPr marL="0" indent="0">
              <a:buNone/>
            </a:pPr>
            <a:r>
              <a:rPr lang="en-US" dirty="0">
                <a:sym typeface="Wingdings" panose="05000000000000000000" pitchFamily="2" charset="2"/>
              </a:rPr>
              <a:t>					“37 concepts”</a:t>
            </a:r>
          </a:p>
          <a:p>
            <a:pPr marL="342900" indent="-342900">
              <a:buFont typeface="Arial" panose="020B0604020202020204" pitchFamily="34" charset="0"/>
              <a:buChar char="•"/>
            </a:pPr>
            <a:endParaRPr lang="en-US" dirty="0">
              <a:sym typeface="Wingdings" panose="05000000000000000000" pitchFamily="2" charset="2"/>
            </a:endParaRPr>
          </a:p>
          <a:p>
            <a:pPr marL="0" indent="0">
              <a:buNone/>
            </a:pPr>
            <a:r>
              <a:rPr lang="en-US" sz="3400" dirty="0">
                <a:sym typeface="Wingdings" panose="05000000000000000000" pitchFamily="2" charset="2"/>
              </a:rPr>
              <a:t>Why bother?</a:t>
            </a:r>
          </a:p>
          <a:p>
            <a:pPr marL="342900" indent="-342900">
              <a:buFont typeface="Arial" panose="020B0604020202020204" pitchFamily="34" charset="0"/>
              <a:buChar char="•"/>
            </a:pPr>
            <a:r>
              <a:rPr lang="en-US" dirty="0">
                <a:sym typeface="Wingdings" panose="05000000000000000000" pitchFamily="2" charset="2"/>
              </a:rPr>
              <a:t>US </a:t>
            </a:r>
            <a:r>
              <a:rPr lang="en-US" dirty="0" err="1">
                <a:sym typeface="Wingdings" panose="05000000000000000000" pitchFamily="2" charset="2"/>
              </a:rPr>
              <a:t>Datamarts</a:t>
            </a:r>
            <a:r>
              <a:rPr lang="en-US" dirty="0">
                <a:sym typeface="Wingdings" panose="05000000000000000000" pitchFamily="2" charset="2"/>
              </a:rPr>
              <a:t> have varying editions of SNOMED CT installed; historically complete code systems are a requirement; reproducible computable phenotypes are a challenge</a:t>
            </a:r>
          </a:p>
        </p:txBody>
      </p:sp>
      <p:sp>
        <p:nvSpPr>
          <p:cNvPr id="3" name="Picture Placeholder 2">
            <a:extLst>
              <a:ext uri="{FF2B5EF4-FFF2-40B4-BE49-F238E27FC236}">
                <a16:creationId xmlns:a16="http://schemas.microsoft.com/office/drawing/2014/main" id="{D7D3FAD3-D234-425D-0D64-695572F42B2F}"/>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DB4ABB89-F36E-3691-DA54-CE0253DB8D8D}"/>
              </a:ext>
            </a:extLst>
          </p:cNvPr>
          <p:cNvSpPr>
            <a:spLocks noGrp="1"/>
          </p:cNvSpPr>
          <p:nvPr>
            <p:ph type="ctrTitle"/>
          </p:nvPr>
        </p:nvSpPr>
        <p:spPr>
          <a:xfrm>
            <a:off x="457200" y="365760"/>
            <a:ext cx="11734800" cy="1107996"/>
          </a:xfrm>
        </p:spPr>
        <p:txBody>
          <a:bodyPr/>
          <a:lstStyle/>
          <a:p>
            <a:r>
              <a:rPr lang="en-US" dirty="0"/>
              <a:t>Interoperable </a:t>
            </a:r>
            <a:r>
              <a:rPr lang="en-US" dirty="0" err="1"/>
              <a:t>Intensional</a:t>
            </a:r>
            <a:r>
              <a:rPr lang="en-US" dirty="0"/>
              <a:t> </a:t>
            </a:r>
            <a:r>
              <a:rPr lang="en-US" dirty="0" err="1"/>
              <a:t>Valuesets</a:t>
            </a:r>
            <a:r>
              <a:rPr lang="en-US" dirty="0"/>
              <a:t> for ADAPTABLE</a:t>
            </a:r>
          </a:p>
        </p:txBody>
      </p:sp>
    </p:spTree>
    <p:extLst>
      <p:ext uri="{BB962C8B-B14F-4D97-AF65-F5344CB8AC3E}">
        <p14:creationId xmlns:p14="http://schemas.microsoft.com/office/powerpoint/2010/main" val="300234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3CFF6E-289B-92E2-F120-1919A82A058F}"/>
              </a:ext>
            </a:extLst>
          </p:cNvPr>
          <p:cNvSpPr>
            <a:spLocks noGrp="1"/>
          </p:cNvSpPr>
          <p:nvPr>
            <p:ph type="subTitle" idx="1"/>
          </p:nvPr>
        </p:nvSpPr>
        <p:spPr/>
        <p:txBody>
          <a:bodyPr>
            <a:noAutofit/>
          </a:bodyPr>
          <a:lstStyle/>
          <a:p>
            <a:r>
              <a:rPr lang="en-US" sz="4400" dirty="0"/>
              <a:t>Myocardial Infarction???</a:t>
            </a:r>
          </a:p>
          <a:p>
            <a:r>
              <a:rPr lang="en-US" sz="4400" dirty="0"/>
              <a:t>Cerebrovascular disease???</a:t>
            </a:r>
          </a:p>
          <a:p>
            <a:r>
              <a:rPr lang="en-US" sz="4400" dirty="0"/>
              <a:t>Peripheral vascular disease???</a:t>
            </a:r>
          </a:p>
          <a:p>
            <a:endParaRPr lang="en-US" sz="4400" dirty="0"/>
          </a:p>
          <a:p>
            <a:r>
              <a:rPr lang="en-US" sz="4400" dirty="0"/>
              <a:t>Coronary artery bypass graft???</a:t>
            </a:r>
          </a:p>
          <a:p>
            <a:r>
              <a:rPr lang="en-US" sz="4400" dirty="0"/>
              <a:t>Coronary angioplasty???</a:t>
            </a:r>
          </a:p>
        </p:txBody>
      </p:sp>
      <p:sp>
        <p:nvSpPr>
          <p:cNvPr id="3" name="Title 2">
            <a:extLst>
              <a:ext uri="{FF2B5EF4-FFF2-40B4-BE49-F238E27FC236}">
                <a16:creationId xmlns:a16="http://schemas.microsoft.com/office/drawing/2014/main" id="{7C57B7D0-F86F-575A-558E-B519BE6D9F22}"/>
              </a:ext>
            </a:extLst>
          </p:cNvPr>
          <p:cNvSpPr>
            <a:spLocks noGrp="1"/>
          </p:cNvSpPr>
          <p:nvPr>
            <p:ph type="ctrTitle"/>
          </p:nvPr>
        </p:nvSpPr>
        <p:spPr>
          <a:xfrm>
            <a:off x="457200" y="365760"/>
            <a:ext cx="11734800" cy="1107996"/>
          </a:xfrm>
        </p:spPr>
        <p:txBody>
          <a:bodyPr/>
          <a:lstStyle/>
          <a:p>
            <a:r>
              <a:rPr lang="en-US" dirty="0"/>
              <a:t>Interoperable </a:t>
            </a:r>
            <a:r>
              <a:rPr lang="en-US" dirty="0" err="1"/>
              <a:t>Intensional</a:t>
            </a:r>
            <a:r>
              <a:rPr lang="en-US" dirty="0"/>
              <a:t> </a:t>
            </a:r>
            <a:r>
              <a:rPr lang="en-US" dirty="0" err="1"/>
              <a:t>Valuesets</a:t>
            </a:r>
            <a:r>
              <a:rPr lang="en-US" dirty="0"/>
              <a:t> for ADAPTABLE</a:t>
            </a:r>
          </a:p>
        </p:txBody>
      </p:sp>
    </p:spTree>
    <p:extLst>
      <p:ext uri="{BB962C8B-B14F-4D97-AF65-F5344CB8AC3E}">
        <p14:creationId xmlns:p14="http://schemas.microsoft.com/office/powerpoint/2010/main" val="106168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5D990F2-42A4-AAA1-0419-DAB3387D59F7}"/>
              </a:ext>
            </a:extLst>
          </p:cNvPr>
          <p:cNvSpPr>
            <a:spLocks noGrp="1"/>
          </p:cNvSpPr>
          <p:nvPr>
            <p:ph type="subTitle" idx="1"/>
          </p:nvPr>
        </p:nvSpPr>
        <p:spPr/>
        <p:txBody>
          <a:bodyPr>
            <a:normAutofit/>
          </a:bodyPr>
          <a:lstStyle/>
          <a:p>
            <a:r>
              <a:rPr lang="en-US" b="1" dirty="0">
                <a:solidFill>
                  <a:srgbClr val="000000"/>
                </a:solidFill>
                <a:effectLst/>
                <a:latin typeface="Arial" panose="020B0604020202020204" pitchFamily="34" charset="0"/>
                <a:ea typeface="Times New Roman" panose="02020603050405020304" pitchFamily="18" charset="0"/>
              </a:rPr>
              <a:t>Alcoholism: </a:t>
            </a:r>
            <a:r>
              <a:rPr lang="en-US" sz="1800" dirty="0">
                <a:solidFill>
                  <a:srgbClr val="000000"/>
                </a:solidFill>
                <a:effectLst/>
                <a:latin typeface="Arial" panose="020B0604020202020204" pitchFamily="34" charset="0"/>
                <a:ea typeface="Times New Roman" panose="02020603050405020304" pitchFamily="18" charset="0"/>
              </a:rPr>
              <a:t>Bailey KL, Sayles H, Campbell </a:t>
            </a:r>
            <a:r>
              <a:rPr lang="en-US" sz="1800" dirty="0" err="1">
                <a:solidFill>
                  <a:srgbClr val="000000"/>
                </a:solidFill>
                <a:effectLst/>
                <a:latin typeface="Arial" panose="020B0604020202020204" pitchFamily="34" charset="0"/>
                <a:ea typeface="Times New Roman" panose="02020603050405020304" pitchFamily="18" charset="0"/>
              </a:rPr>
              <a:t>JR,Khalid</a:t>
            </a:r>
            <a:r>
              <a:rPr lang="en-US" sz="1800" dirty="0">
                <a:solidFill>
                  <a:srgbClr val="000000"/>
                </a:solidFill>
                <a:effectLst/>
                <a:latin typeface="Arial" panose="020B0604020202020204" pitchFamily="34" charset="0"/>
                <a:ea typeface="Times New Roman" panose="02020603050405020304" pitchFamily="18" charset="0"/>
              </a:rPr>
              <a:t> N, Anglim M, Ponce J, Wyatt T, McClay J, Burnham EL, Anzalone A, Hanson C.  COVID-19 patients with documented alcohol use disorder of alcohol-related complications are more likely to be hospitalized and have higher all-cause mortality.  Alcoholism Clin Exp Research 2022 Apr; 1:1-13.</a:t>
            </a:r>
            <a:endParaRPr lang="en-US" sz="1800" dirty="0">
              <a:effectLst/>
              <a:latin typeface="Times New Roman" panose="02020603050405020304" pitchFamily="18" charset="0"/>
              <a:ea typeface="Times New Roman" panose="02020603050405020304" pitchFamily="18" charset="0"/>
            </a:endParaRPr>
          </a:p>
          <a:p>
            <a:endParaRPr lang="en-US" b="1" dirty="0">
              <a:solidFill>
                <a:srgbClr val="000000"/>
              </a:solidFill>
              <a:effectLst/>
              <a:latin typeface="Arial" panose="020B0604020202020204" pitchFamily="34" charset="0"/>
              <a:ea typeface="Times New Roman" panose="02020603050405020304" pitchFamily="18" charset="0"/>
            </a:endParaRPr>
          </a:p>
          <a:p>
            <a:r>
              <a:rPr lang="en-US" b="1" dirty="0">
                <a:solidFill>
                  <a:srgbClr val="000000"/>
                </a:solidFill>
                <a:effectLst/>
                <a:latin typeface="Arial" panose="020B0604020202020204" pitchFamily="34" charset="0"/>
                <a:ea typeface="Times New Roman" panose="02020603050405020304" pitchFamily="18" charset="0"/>
              </a:rPr>
              <a:t>Coronary disease: </a:t>
            </a:r>
            <a:r>
              <a:rPr lang="en-US" sz="1800" dirty="0">
                <a:solidFill>
                  <a:srgbClr val="000000"/>
                </a:solidFill>
                <a:effectLst/>
                <a:latin typeface="Arial" panose="020B0604020202020204" pitchFamily="34" charset="0"/>
                <a:ea typeface="Times New Roman" panose="02020603050405020304" pitchFamily="18" charset="0"/>
              </a:rPr>
              <a:t>Schuyler-Jones et all. Comparative Effectiveness of Aspirin Dosing in Cardiovascular Disease. NEJM; May 15, 2021. DOI: 10.1056/NEJMoa2102137</a:t>
            </a:r>
          </a:p>
          <a:p>
            <a:endParaRPr lang="en-US" b="1" dirty="0">
              <a:solidFill>
                <a:srgbClr val="000000"/>
              </a:solidFill>
              <a:effectLst/>
              <a:latin typeface="Arial" panose="020B0604020202020204" pitchFamily="34" charset="0"/>
              <a:ea typeface="Times New Roman" panose="02020603050405020304" pitchFamily="18" charset="0"/>
            </a:endParaRPr>
          </a:p>
          <a:p>
            <a:r>
              <a:rPr lang="en-US" b="1" dirty="0">
                <a:solidFill>
                  <a:srgbClr val="000000"/>
                </a:solidFill>
                <a:effectLst/>
                <a:latin typeface="Arial" panose="020B0604020202020204" pitchFamily="34" charset="0"/>
                <a:ea typeface="Times New Roman" panose="02020603050405020304" pitchFamily="18" charset="0"/>
              </a:rPr>
              <a:t>Colorectal cancer: </a:t>
            </a:r>
            <a:r>
              <a:rPr lang="en-US" sz="1800" dirty="0">
                <a:effectLst/>
                <a:latin typeface="Arial" panose="020B0604020202020204" pitchFamily="34" charset="0"/>
                <a:ea typeface="Times New Roman" panose="02020603050405020304" pitchFamily="18" charset="0"/>
              </a:rPr>
              <a:t>Carnahan RM, Waitman LR, Charlton ME, Schroeder MC, Bossler AD, Campbell WS, Campbell JR, McDowell BD, Smith NC, Gryzlak BM, </a:t>
            </a:r>
            <a:r>
              <a:rPr lang="en-US" sz="1800" dirty="0" err="1">
                <a:effectLst/>
                <a:latin typeface="Arial" panose="020B0604020202020204" pitchFamily="34" charset="0"/>
                <a:ea typeface="Times New Roman" panose="02020603050405020304" pitchFamily="18" charset="0"/>
              </a:rPr>
              <a:t>Chrischilles</a:t>
            </a:r>
            <a:r>
              <a:rPr lang="en-US" sz="1800" dirty="0">
                <a:effectLst/>
                <a:latin typeface="Arial" panose="020B0604020202020204" pitchFamily="34" charset="0"/>
                <a:ea typeface="Times New Roman" panose="02020603050405020304" pitchFamily="18" charset="0"/>
              </a:rPr>
              <a:t> EA. Exploration of PCORnet data resources for assessing use of molecular-guided cancer treatment. JCO Clin Cancer Inform 2020 Aug;4:724-735.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 name="Picture Placeholder 2">
            <a:extLst>
              <a:ext uri="{FF2B5EF4-FFF2-40B4-BE49-F238E27FC236}">
                <a16:creationId xmlns:a16="http://schemas.microsoft.com/office/drawing/2014/main" id="{0902FCFF-4F16-2B08-2D24-1CADD9E4F04A}"/>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29C80877-0AC9-068C-1FB0-6208C9EF5A0A}"/>
              </a:ext>
            </a:extLst>
          </p:cNvPr>
          <p:cNvSpPr>
            <a:spLocks noGrp="1"/>
          </p:cNvSpPr>
          <p:nvPr>
            <p:ph type="ctrTitle"/>
          </p:nvPr>
        </p:nvSpPr>
        <p:spPr>
          <a:xfrm>
            <a:off x="457200" y="365760"/>
            <a:ext cx="10816800" cy="677108"/>
          </a:xfrm>
        </p:spPr>
        <p:txBody>
          <a:bodyPr/>
          <a:lstStyle/>
          <a:p>
            <a:r>
              <a:rPr lang="en-US" sz="4400" dirty="0"/>
              <a:t>Use Cases: Computable Phenotypes</a:t>
            </a:r>
          </a:p>
        </p:txBody>
      </p:sp>
      <p:sp>
        <p:nvSpPr>
          <p:cNvPr id="5" name="TextBox 4">
            <a:extLst>
              <a:ext uri="{FF2B5EF4-FFF2-40B4-BE49-F238E27FC236}">
                <a16:creationId xmlns:a16="http://schemas.microsoft.com/office/drawing/2014/main" id="{DB29B631-467F-F4FA-4D2D-2AE949A8E027}"/>
              </a:ext>
            </a:extLst>
          </p:cNvPr>
          <p:cNvSpPr txBox="1"/>
          <p:nvPr/>
        </p:nvSpPr>
        <p:spPr>
          <a:xfrm>
            <a:off x="1494298" y="1596199"/>
            <a:ext cx="8229600" cy="3236207"/>
          </a:xfrm>
          <a:prstGeom prst="rect">
            <a:avLst/>
          </a:prstGeom>
          <a:solidFill>
            <a:srgbClr val="FFFF00"/>
          </a:solidFill>
          <a:ln w="38100">
            <a:solidFill>
              <a:srgbClr val="000000"/>
            </a:solidFill>
          </a:ln>
        </p:spPr>
        <p:txBody>
          <a:bodyPr wrap="square" rtlCol="0">
            <a:spAutoFit/>
          </a:bodyPr>
          <a:lstStyle/>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Hypothesis</a:t>
            </a:r>
            <a:r>
              <a:rPr lang="en-US" sz="2400" dirty="0">
                <a:effectLst/>
                <a:latin typeface="Calibri" panose="020F0502020204030204" pitchFamily="34" charset="0"/>
                <a:ea typeface="Calibri" panose="020F0502020204030204" pitchFamily="34" charset="0"/>
                <a:cs typeface="Times New Roman" panose="02020603050405020304" pitchFamily="18" charset="0"/>
              </a:rPr>
              <a:t>: Patients with advanced </a:t>
            </a:r>
            <a:r>
              <a:rPr lang="en-US" sz="2400" u="sng" dirty="0">
                <a:effectLst/>
                <a:latin typeface="Calibri" panose="020F0502020204030204" pitchFamily="34" charset="0"/>
                <a:ea typeface="Calibri" panose="020F0502020204030204" pitchFamily="34" charset="0"/>
                <a:cs typeface="Times New Roman" panose="02020603050405020304" pitchFamily="18" charset="0"/>
              </a:rPr>
              <a:t>colorectal carcinoma </a:t>
            </a:r>
            <a:r>
              <a:rPr lang="en-US" sz="2400" dirty="0">
                <a:effectLst/>
                <a:latin typeface="Calibri" panose="020F0502020204030204" pitchFamily="34" charset="0"/>
                <a:ea typeface="Calibri" panose="020F0502020204030204" pitchFamily="34" charset="0"/>
                <a:cs typeface="Times New Roman" panose="02020603050405020304" pitchFamily="18" charset="0"/>
              </a:rPr>
              <a:t>residing in rural areas are less likely to be treated with molecular cancer therapies than those in urban areas.</a:t>
            </a:r>
          </a:p>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Inclusion criteria</a:t>
            </a:r>
            <a:r>
              <a:rPr lang="en-US" sz="2400" dirty="0">
                <a:effectLst/>
                <a:latin typeface="Calibri" panose="020F0502020204030204" pitchFamily="34" charset="0"/>
                <a:ea typeface="Calibri" panose="020F0502020204030204" pitchFamily="34" charset="0"/>
                <a:cs typeface="Times New Roman" panose="02020603050405020304" pitchFamily="18" charset="0"/>
              </a:rPr>
              <a:t>: Adult patients (age &gt; 18 years) </a:t>
            </a:r>
            <a:r>
              <a:rPr lang="en-US" sz="2400" dirty="0">
                <a:latin typeface="Calibri" panose="020F0502020204030204" pitchFamily="34" charset="0"/>
                <a:ea typeface="Calibri" panose="020F0502020204030204" pitchFamily="34" charset="0"/>
                <a:cs typeface="Times New Roman" panose="02020603050405020304" pitchFamily="18" charset="0"/>
              </a:rPr>
              <a:t>with metastatic colorectal cancer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Independent variables</a:t>
            </a:r>
            <a:r>
              <a:rPr lang="en-US" sz="2400" dirty="0">
                <a:effectLst/>
                <a:latin typeface="Calibri" panose="020F0502020204030204" pitchFamily="34" charset="0"/>
                <a:ea typeface="Calibri" panose="020F0502020204030204" pitchFamily="34" charset="0"/>
                <a:cs typeface="Times New Roman" panose="02020603050405020304" pitchFamily="18" charset="0"/>
              </a:rPr>
              <a:t>:  Gender, race and ethnicity, chemotherapy, molecular-guided therapies</a:t>
            </a:r>
          </a:p>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Outcomes: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N/A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20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1ED2FF-092E-EBCD-D070-BFA952B6951F}"/>
              </a:ext>
            </a:extLst>
          </p:cNvPr>
          <p:cNvSpPr>
            <a:spLocks noGrp="1"/>
          </p:cNvSpPr>
          <p:nvPr>
            <p:ph type="subTitle" idx="1"/>
          </p:nvPr>
        </p:nvSpPr>
        <p:spPr>
          <a:xfrm>
            <a:off x="457200" y="1371600"/>
            <a:ext cx="10825893" cy="5188688"/>
          </a:xfrm>
        </p:spPr>
        <p:txBody>
          <a:bodyPr>
            <a:normAutofit fontScale="92500" lnSpcReduction="10000"/>
          </a:bodyPr>
          <a:lstStyle/>
          <a:p>
            <a:r>
              <a:rPr lang="en-US" dirty="0"/>
              <a:t>Robert Wynne is a research programmer for the Lister Hill Center of the National Library of Medicine and data analyst for </a:t>
            </a:r>
            <a:r>
              <a:rPr lang="en-US" dirty="0" err="1"/>
              <a:t>RxNorm</a:t>
            </a:r>
            <a:r>
              <a:rPr lang="en-US" dirty="0"/>
              <a:t> OWL and Nebraska Lexicon preparation</a:t>
            </a:r>
          </a:p>
          <a:p>
            <a:r>
              <a:rPr lang="en-US" dirty="0"/>
              <a:t>Jay Pedersen and Stefan </a:t>
            </a:r>
            <a:r>
              <a:rPr lang="en-US" dirty="0" err="1"/>
              <a:t>Friesema</a:t>
            </a:r>
            <a:r>
              <a:rPr lang="en-US" dirty="0"/>
              <a:t> are research software engineers working on Nebraska Public Health Lab and UNMC PCORnet </a:t>
            </a:r>
            <a:r>
              <a:rPr lang="en-US" dirty="0" err="1"/>
              <a:t>datamart</a:t>
            </a:r>
            <a:r>
              <a:rPr lang="en-US" dirty="0"/>
              <a:t> development</a:t>
            </a:r>
          </a:p>
          <a:p>
            <a:r>
              <a:rPr lang="en-US" dirty="0"/>
              <a:t>B2I staff led us through the details of implementing the NLM OWL database into RF2 datasets and fixed our mistakes</a:t>
            </a:r>
          </a:p>
          <a:p>
            <a:r>
              <a:rPr lang="en-US" dirty="0"/>
              <a:t>Rory Davidson and SNOMED International editorial have collaborated with the </a:t>
            </a:r>
            <a:r>
              <a:rPr lang="en-US" dirty="0" err="1"/>
              <a:t>Regesntrief</a:t>
            </a:r>
            <a:r>
              <a:rPr lang="en-US" dirty="0"/>
              <a:t> Institute to implement the LOINC extension and provide support for this workshop</a:t>
            </a:r>
          </a:p>
          <a:p>
            <a:r>
              <a:rPr lang="en-US" dirty="0"/>
              <a:t>Toni Morrison, Julie James and the Drug Model Working Group have guided the  development of the international drug and substance concept model</a:t>
            </a:r>
          </a:p>
          <a:p>
            <a:r>
              <a:rPr lang="en-US" dirty="0"/>
              <a:t>Pathology and Laboratory Medicine CRG has spent long hours in developing  content for Anatomic Pathology on behalf of the worldwide pathology informatics communities</a:t>
            </a:r>
          </a:p>
        </p:txBody>
      </p:sp>
      <p:sp>
        <p:nvSpPr>
          <p:cNvPr id="3" name="Picture Placeholder 2">
            <a:extLst>
              <a:ext uri="{FF2B5EF4-FFF2-40B4-BE49-F238E27FC236}">
                <a16:creationId xmlns:a16="http://schemas.microsoft.com/office/drawing/2014/main" id="{07B1DB2E-7217-15CC-0DAC-1B9BBB6035ED}"/>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629A371A-6F10-DEAF-F47A-6093EED2058A}"/>
              </a:ext>
            </a:extLst>
          </p:cNvPr>
          <p:cNvSpPr>
            <a:spLocks noGrp="1"/>
          </p:cNvSpPr>
          <p:nvPr>
            <p:ph type="ctrTitle"/>
          </p:nvPr>
        </p:nvSpPr>
        <p:spPr>
          <a:xfrm>
            <a:off x="457200" y="217843"/>
            <a:ext cx="10142376" cy="1107996"/>
          </a:xfrm>
        </p:spPr>
        <p:txBody>
          <a:bodyPr/>
          <a:lstStyle/>
          <a:p>
            <a:r>
              <a:rPr lang="en-US" dirty="0"/>
              <a:t>Acknowledgements and </a:t>
            </a:r>
            <a:br>
              <a:rPr lang="en-US" dirty="0"/>
            </a:br>
            <a:r>
              <a:rPr lang="en-US" dirty="0"/>
              <a:t>Thank you is not enough</a:t>
            </a:r>
          </a:p>
        </p:txBody>
      </p:sp>
    </p:spTree>
    <p:extLst>
      <p:ext uri="{BB962C8B-B14F-4D97-AF65-F5344CB8AC3E}">
        <p14:creationId xmlns:p14="http://schemas.microsoft.com/office/powerpoint/2010/main" val="339236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5D990F2-42A4-AAA1-0419-DAB3387D59F7}"/>
              </a:ext>
            </a:extLst>
          </p:cNvPr>
          <p:cNvSpPr>
            <a:spLocks noGrp="1"/>
          </p:cNvSpPr>
          <p:nvPr>
            <p:ph type="subTitle" idx="1"/>
          </p:nvPr>
        </p:nvSpPr>
        <p:spPr>
          <a:xfrm>
            <a:off x="683053" y="1147247"/>
            <a:ext cx="10825893" cy="4563506"/>
          </a:xfrm>
        </p:spPr>
        <p:txBody>
          <a:bodyPr>
            <a:normAutofit/>
          </a:bodyPr>
          <a:lstStyle/>
          <a:p>
            <a:pPr marL="0" indent="0">
              <a:buNone/>
            </a:pPr>
            <a:r>
              <a:rPr lang="en-US" dirty="0"/>
              <a:t>CAUSATIVE AGENT</a:t>
            </a:r>
          </a:p>
          <a:p>
            <a:r>
              <a:rPr lang="en-US" dirty="0"/>
              <a:t>Alcohol use disorder:</a:t>
            </a:r>
          </a:p>
          <a:p>
            <a:r>
              <a:rPr lang="en-US" dirty="0"/>
              <a:t>Streptococcal diseases???</a:t>
            </a:r>
          </a:p>
          <a:p>
            <a:endParaRPr lang="en-US" dirty="0"/>
          </a:p>
          <a:p>
            <a:pPr marL="0" indent="0">
              <a:buNone/>
            </a:pPr>
            <a:r>
              <a:rPr lang="en-US" dirty="0">
                <a:solidFill>
                  <a:schemeClr val="bg1">
                    <a:lumMod val="85000"/>
                  </a:schemeClr>
                </a:solidFill>
              </a:rPr>
              <a:t>AND/OR/MINUS; AFTER; DURING</a:t>
            </a:r>
          </a:p>
          <a:p>
            <a:r>
              <a:rPr lang="en-US" dirty="0">
                <a:solidFill>
                  <a:schemeClr val="bg1">
                    <a:lumMod val="85000"/>
                  </a:schemeClr>
                </a:solidFill>
              </a:rPr>
              <a:t>Colorectal Carcinoma</a:t>
            </a:r>
          </a:p>
          <a:p>
            <a:r>
              <a:rPr lang="en-US" dirty="0">
                <a:solidFill>
                  <a:schemeClr val="bg1">
                    <a:lumMod val="85000"/>
                  </a:schemeClr>
                </a:solidFill>
              </a:rPr>
              <a:t>Coronavirus disease or complications???</a:t>
            </a:r>
          </a:p>
          <a:p>
            <a:r>
              <a:rPr lang="en-US" dirty="0">
                <a:solidFill>
                  <a:schemeClr val="bg1">
                    <a:lumMod val="85000"/>
                  </a:schemeClr>
                </a:solidFill>
              </a:rPr>
              <a:t>Complications of eye surgery???</a:t>
            </a:r>
          </a:p>
          <a:p>
            <a:endParaRPr lang="en-US" dirty="0"/>
          </a:p>
          <a:p>
            <a:endParaRPr lang="en-US" dirty="0"/>
          </a:p>
          <a:p>
            <a:endParaRPr lang="en-US" dirty="0"/>
          </a:p>
        </p:txBody>
      </p:sp>
      <p:sp>
        <p:nvSpPr>
          <p:cNvPr id="3" name="Picture Placeholder 2">
            <a:extLst>
              <a:ext uri="{FF2B5EF4-FFF2-40B4-BE49-F238E27FC236}">
                <a16:creationId xmlns:a16="http://schemas.microsoft.com/office/drawing/2014/main" id="{0902FCFF-4F16-2B08-2D24-1CADD9E4F04A}"/>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29C80877-0AC9-068C-1FB0-6208C9EF5A0A}"/>
              </a:ext>
            </a:extLst>
          </p:cNvPr>
          <p:cNvSpPr>
            <a:spLocks noGrp="1"/>
          </p:cNvSpPr>
          <p:nvPr>
            <p:ph type="ctrTitle"/>
          </p:nvPr>
        </p:nvSpPr>
        <p:spPr>
          <a:xfrm>
            <a:off x="457200" y="365760"/>
            <a:ext cx="10816800" cy="677108"/>
          </a:xfrm>
        </p:spPr>
        <p:txBody>
          <a:bodyPr/>
          <a:lstStyle/>
          <a:p>
            <a:r>
              <a:rPr lang="en-US" sz="4400" dirty="0"/>
              <a:t>Use Cases: Computable Phenotypes</a:t>
            </a:r>
          </a:p>
        </p:txBody>
      </p:sp>
    </p:spTree>
    <p:extLst>
      <p:ext uri="{BB962C8B-B14F-4D97-AF65-F5344CB8AC3E}">
        <p14:creationId xmlns:p14="http://schemas.microsoft.com/office/powerpoint/2010/main" val="128183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5D990F2-42A4-AAA1-0419-DAB3387D59F7}"/>
              </a:ext>
            </a:extLst>
          </p:cNvPr>
          <p:cNvSpPr>
            <a:spLocks noGrp="1"/>
          </p:cNvSpPr>
          <p:nvPr>
            <p:ph type="subTitle" idx="1"/>
          </p:nvPr>
        </p:nvSpPr>
        <p:spPr/>
        <p:txBody>
          <a:bodyPr>
            <a:normAutofit/>
          </a:bodyPr>
          <a:lstStyle/>
          <a:p>
            <a:r>
              <a:rPr lang="en-US" b="1" dirty="0" err="1">
                <a:solidFill>
                  <a:srgbClr val="000000"/>
                </a:solidFill>
                <a:effectLst/>
                <a:latin typeface="Arial" panose="020B0604020202020204" pitchFamily="34" charset="0"/>
                <a:ea typeface="Times New Roman" panose="02020603050405020304" pitchFamily="18" charset="0"/>
              </a:rPr>
              <a:t>AlcohoL</a:t>
            </a:r>
            <a:r>
              <a:rPr lang="en-US" b="1" dirty="0">
                <a:solidFill>
                  <a:srgbClr val="000000"/>
                </a:solidFill>
                <a:effectLst/>
                <a:latin typeface="Arial" panose="020B0604020202020204" pitchFamily="34" charset="0"/>
                <a:ea typeface="Times New Roman" panose="02020603050405020304" pitchFamily="18" charset="0"/>
              </a:rPr>
              <a:t> use disorder: </a:t>
            </a:r>
            <a:r>
              <a:rPr lang="en-US" sz="1800" dirty="0">
                <a:solidFill>
                  <a:srgbClr val="000000"/>
                </a:solidFill>
                <a:effectLst/>
                <a:latin typeface="Arial" panose="020B0604020202020204" pitchFamily="34" charset="0"/>
                <a:ea typeface="Times New Roman" panose="02020603050405020304" pitchFamily="18" charset="0"/>
              </a:rPr>
              <a:t>Bailey KL, Sayles H, Campbell </a:t>
            </a:r>
            <a:r>
              <a:rPr lang="en-US" sz="1800" dirty="0" err="1">
                <a:solidFill>
                  <a:srgbClr val="000000"/>
                </a:solidFill>
                <a:effectLst/>
                <a:latin typeface="Arial" panose="020B0604020202020204" pitchFamily="34" charset="0"/>
                <a:ea typeface="Times New Roman" panose="02020603050405020304" pitchFamily="18" charset="0"/>
              </a:rPr>
              <a:t>JR,Khalid</a:t>
            </a:r>
            <a:r>
              <a:rPr lang="en-US" sz="1800" dirty="0">
                <a:solidFill>
                  <a:srgbClr val="000000"/>
                </a:solidFill>
                <a:effectLst/>
                <a:latin typeface="Arial" panose="020B0604020202020204" pitchFamily="34" charset="0"/>
                <a:ea typeface="Times New Roman" panose="02020603050405020304" pitchFamily="18" charset="0"/>
              </a:rPr>
              <a:t> N, Anglim M, Ponce J, Wyatt T, McClay J, Burnham EL, Anzalone A, Hanson C.  COVID-19 patients with documented alcohol use disorder of alcohol-related complications are more likely to be hospitalized and have higher all-cause mortality.  Alcoholism Clin Exp Research 2022 Apr; 1:1-13.</a:t>
            </a:r>
            <a:endParaRPr lang="en-US" sz="1800" dirty="0">
              <a:effectLst/>
              <a:latin typeface="Times New Roman" panose="02020603050405020304" pitchFamily="18" charset="0"/>
              <a:ea typeface="Times New Roman" panose="02020603050405020304" pitchFamily="18" charset="0"/>
            </a:endParaRPr>
          </a:p>
          <a:p>
            <a:endParaRPr lang="en-US" b="1" dirty="0">
              <a:solidFill>
                <a:srgbClr val="000000"/>
              </a:solidFill>
              <a:effectLst/>
              <a:latin typeface="Arial" panose="020B0604020202020204" pitchFamily="34" charset="0"/>
              <a:ea typeface="Times New Roman" panose="02020603050405020304" pitchFamily="18" charset="0"/>
            </a:endParaRPr>
          </a:p>
          <a:p>
            <a:r>
              <a:rPr lang="en-US" b="1" dirty="0">
                <a:solidFill>
                  <a:srgbClr val="000000"/>
                </a:solidFill>
                <a:effectLst/>
                <a:latin typeface="Arial" panose="020B0604020202020204" pitchFamily="34" charset="0"/>
                <a:ea typeface="Times New Roman" panose="02020603050405020304" pitchFamily="18" charset="0"/>
              </a:rPr>
              <a:t>Coronary disease: </a:t>
            </a:r>
            <a:r>
              <a:rPr lang="en-US" sz="1800" dirty="0">
                <a:solidFill>
                  <a:srgbClr val="000000"/>
                </a:solidFill>
                <a:effectLst/>
                <a:latin typeface="Arial" panose="020B0604020202020204" pitchFamily="34" charset="0"/>
                <a:ea typeface="Times New Roman" panose="02020603050405020304" pitchFamily="18" charset="0"/>
              </a:rPr>
              <a:t>Schuyler-Jones et all. Comparative Effectiveness of Aspirin Dosing in Cardiovascular Disease. NEJM; May 15, 2021. DOI: 10.1056/NEJMoa2102137</a:t>
            </a:r>
          </a:p>
          <a:p>
            <a:endParaRPr lang="en-US" b="1" dirty="0">
              <a:solidFill>
                <a:srgbClr val="000000"/>
              </a:solidFill>
              <a:effectLst/>
              <a:latin typeface="Arial" panose="020B0604020202020204" pitchFamily="34" charset="0"/>
              <a:ea typeface="Times New Roman" panose="02020603050405020304" pitchFamily="18" charset="0"/>
            </a:endParaRPr>
          </a:p>
          <a:p>
            <a:r>
              <a:rPr lang="en-US" b="1" dirty="0">
                <a:solidFill>
                  <a:srgbClr val="000000"/>
                </a:solidFill>
                <a:effectLst/>
                <a:latin typeface="Arial" panose="020B0604020202020204" pitchFamily="34" charset="0"/>
                <a:ea typeface="Times New Roman" panose="02020603050405020304" pitchFamily="18" charset="0"/>
              </a:rPr>
              <a:t>Colon cancer: </a:t>
            </a:r>
            <a:r>
              <a:rPr lang="en-US" sz="1800" dirty="0">
                <a:effectLst/>
                <a:latin typeface="Arial" panose="020B0604020202020204" pitchFamily="34" charset="0"/>
                <a:ea typeface="Times New Roman" panose="02020603050405020304" pitchFamily="18" charset="0"/>
              </a:rPr>
              <a:t>Carnahan RM, Waitman LR, Charlton ME, Schroeder MC, Bossler AD, Campbell WS, Campbell JR, McDowell BD, Smith NC, Gryzlak BM, </a:t>
            </a:r>
            <a:r>
              <a:rPr lang="en-US" sz="1800" dirty="0" err="1">
                <a:effectLst/>
                <a:latin typeface="Arial" panose="020B0604020202020204" pitchFamily="34" charset="0"/>
                <a:ea typeface="Times New Roman" panose="02020603050405020304" pitchFamily="18" charset="0"/>
              </a:rPr>
              <a:t>Chrischilles</a:t>
            </a:r>
            <a:r>
              <a:rPr lang="en-US" sz="1800" dirty="0">
                <a:effectLst/>
                <a:latin typeface="Arial" panose="020B0604020202020204" pitchFamily="34" charset="0"/>
                <a:ea typeface="Times New Roman" panose="02020603050405020304" pitchFamily="18" charset="0"/>
              </a:rPr>
              <a:t> EA. Exploration of PCORnet data resources for assessing use of molecular-guided cancer treatment. JCO Clin Cancer Inform 2020 Aug;4:724-735.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 name="Picture Placeholder 2">
            <a:extLst>
              <a:ext uri="{FF2B5EF4-FFF2-40B4-BE49-F238E27FC236}">
                <a16:creationId xmlns:a16="http://schemas.microsoft.com/office/drawing/2014/main" id="{0902FCFF-4F16-2B08-2D24-1CADD9E4F04A}"/>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29C80877-0AC9-068C-1FB0-6208C9EF5A0A}"/>
              </a:ext>
            </a:extLst>
          </p:cNvPr>
          <p:cNvSpPr>
            <a:spLocks noGrp="1"/>
          </p:cNvSpPr>
          <p:nvPr>
            <p:ph type="ctrTitle"/>
          </p:nvPr>
        </p:nvSpPr>
        <p:spPr>
          <a:xfrm>
            <a:off x="457200" y="365760"/>
            <a:ext cx="10816800" cy="677108"/>
          </a:xfrm>
        </p:spPr>
        <p:txBody>
          <a:bodyPr/>
          <a:lstStyle/>
          <a:p>
            <a:r>
              <a:rPr lang="en-US" sz="4400" dirty="0"/>
              <a:t>Use Cases: Computable Phenotypes</a:t>
            </a:r>
          </a:p>
        </p:txBody>
      </p:sp>
      <p:sp>
        <p:nvSpPr>
          <p:cNvPr id="5" name="TextBox 4">
            <a:extLst>
              <a:ext uri="{FF2B5EF4-FFF2-40B4-BE49-F238E27FC236}">
                <a16:creationId xmlns:a16="http://schemas.microsoft.com/office/drawing/2014/main" id="{C93478C7-5856-96BC-D85C-8818A2FA91A0}"/>
              </a:ext>
            </a:extLst>
          </p:cNvPr>
          <p:cNvSpPr txBox="1"/>
          <p:nvPr/>
        </p:nvSpPr>
        <p:spPr>
          <a:xfrm>
            <a:off x="1654318" y="3086567"/>
            <a:ext cx="8229600" cy="2841034"/>
          </a:xfrm>
          <a:prstGeom prst="rect">
            <a:avLst/>
          </a:prstGeom>
          <a:solidFill>
            <a:srgbClr val="FFFF00"/>
          </a:solidFill>
          <a:ln w="38100">
            <a:solidFill>
              <a:srgbClr val="000000"/>
            </a:solidFill>
          </a:ln>
        </p:spPr>
        <p:txBody>
          <a:bodyPr wrap="square" rtlCol="0">
            <a:spAutoFit/>
          </a:bodyPr>
          <a:lstStyle/>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Hypothesis</a:t>
            </a:r>
            <a:r>
              <a:rPr lang="en-US" sz="2400" dirty="0">
                <a:effectLst/>
                <a:latin typeface="Calibri" panose="020F0502020204030204" pitchFamily="34" charset="0"/>
                <a:ea typeface="Calibri" panose="020F0502020204030204" pitchFamily="34" charset="0"/>
                <a:cs typeface="Times New Roman" panose="02020603050405020304" pitchFamily="18" charset="0"/>
              </a:rPr>
              <a:t>: Adult patients with </a:t>
            </a:r>
            <a:r>
              <a:rPr lang="en-US" sz="2400" u="sng" dirty="0">
                <a:effectLst/>
                <a:latin typeface="Calibri" panose="020F0502020204030204" pitchFamily="34" charset="0"/>
                <a:ea typeface="Calibri" panose="020F0502020204030204" pitchFamily="34" charset="0"/>
                <a:cs typeface="Times New Roman" panose="02020603050405020304" pitchFamily="18" charset="0"/>
              </a:rPr>
              <a:t>Alcohol use disorders</a:t>
            </a:r>
            <a:r>
              <a:rPr lang="en-US" sz="2400" dirty="0">
                <a:effectLst/>
                <a:latin typeface="Calibri" panose="020F0502020204030204" pitchFamily="34" charset="0"/>
                <a:ea typeface="Calibri" panose="020F0502020204030204" pitchFamily="34" charset="0"/>
                <a:cs typeface="Times New Roman" panose="02020603050405020304" pitchFamily="18" charset="0"/>
              </a:rPr>
              <a:t> that are infected with COVID-19 are more likely die from their illness.</a:t>
            </a:r>
          </a:p>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Inclusion criteria</a:t>
            </a:r>
            <a:r>
              <a:rPr lang="en-US" sz="2400" dirty="0">
                <a:effectLst/>
                <a:latin typeface="Calibri" panose="020F0502020204030204" pitchFamily="34" charset="0"/>
                <a:ea typeface="Calibri" panose="020F0502020204030204" pitchFamily="34" charset="0"/>
                <a:cs typeface="Times New Roman" panose="02020603050405020304" pitchFamily="18" charset="0"/>
              </a:rPr>
              <a:t>: Adult patients (age &gt; 18 years) </a:t>
            </a:r>
            <a:r>
              <a:rPr lang="en-US" sz="2400" dirty="0">
                <a:latin typeface="Calibri" panose="020F0502020204030204" pitchFamily="34" charset="0"/>
                <a:ea typeface="Calibri" panose="020F0502020204030204" pitchFamily="34" charset="0"/>
                <a:cs typeface="Times New Roman" panose="02020603050405020304" pitchFamily="18" charset="0"/>
              </a:rPr>
              <a:t>with history of alcohol use disorder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Independent variables</a:t>
            </a:r>
            <a:r>
              <a:rPr lang="en-US" sz="2400" dirty="0">
                <a:effectLst/>
                <a:latin typeface="Calibri" panose="020F0502020204030204" pitchFamily="34" charset="0"/>
                <a:ea typeface="Calibri" panose="020F0502020204030204" pitchFamily="34" charset="0"/>
                <a:cs typeface="Times New Roman" panose="02020603050405020304" pitchFamily="18" charset="0"/>
              </a:rPr>
              <a:t>:  Gender, race and ethnicity, comorbidities</a:t>
            </a:r>
          </a:p>
          <a:p>
            <a:pPr marL="0" marR="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Outcomes:</a:t>
            </a:r>
            <a:r>
              <a:rPr lang="en-US" sz="2400" dirty="0">
                <a:effectLst/>
                <a:latin typeface="Calibri" panose="020F0502020204030204" pitchFamily="34" charset="0"/>
                <a:ea typeface="Calibri" panose="020F0502020204030204" pitchFamily="34" charset="0"/>
                <a:cs typeface="Times New Roman" panose="02020603050405020304" pitchFamily="18" charset="0"/>
              </a:rPr>
              <a:t> Survival from onset of infection with COVID-19</a:t>
            </a:r>
          </a:p>
        </p:txBody>
      </p:sp>
    </p:spTree>
    <p:extLst>
      <p:ext uri="{BB962C8B-B14F-4D97-AF65-F5344CB8AC3E}">
        <p14:creationId xmlns:p14="http://schemas.microsoft.com/office/powerpoint/2010/main" val="922038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5D990F2-42A4-AAA1-0419-DAB3387D59F7}"/>
              </a:ext>
            </a:extLst>
          </p:cNvPr>
          <p:cNvSpPr>
            <a:spLocks noGrp="1"/>
          </p:cNvSpPr>
          <p:nvPr>
            <p:ph type="subTitle" idx="1"/>
          </p:nvPr>
        </p:nvSpPr>
        <p:spPr>
          <a:xfrm>
            <a:off x="683053" y="1147247"/>
            <a:ext cx="10825893" cy="4563506"/>
          </a:xfrm>
        </p:spPr>
        <p:txBody>
          <a:bodyPr>
            <a:normAutofit/>
          </a:bodyPr>
          <a:lstStyle/>
          <a:p>
            <a:pPr marL="0" indent="0">
              <a:buNone/>
            </a:pPr>
            <a:r>
              <a:rPr lang="en-US" dirty="0"/>
              <a:t>AND/OR/MINUS; AFTER; DURING</a:t>
            </a:r>
          </a:p>
          <a:p>
            <a:r>
              <a:rPr lang="en-US" dirty="0"/>
              <a:t>Colorectal Carcinoma</a:t>
            </a:r>
          </a:p>
          <a:p>
            <a:r>
              <a:rPr lang="en-US" dirty="0"/>
              <a:t>Coronavirus disease or complications???</a:t>
            </a:r>
          </a:p>
          <a:p>
            <a:r>
              <a:rPr lang="en-US" dirty="0"/>
              <a:t>Complications of eye surgery???</a:t>
            </a:r>
          </a:p>
          <a:p>
            <a:endParaRPr lang="en-US" dirty="0"/>
          </a:p>
          <a:p>
            <a:pPr marL="0" indent="0">
              <a:buNone/>
            </a:pPr>
            <a:r>
              <a:rPr lang="en-US" dirty="0">
                <a:solidFill>
                  <a:schemeClr val="tx1"/>
                </a:solidFill>
              </a:rPr>
              <a:t>PATHOLOGICAL PROCESS </a:t>
            </a:r>
          </a:p>
          <a:p>
            <a:pPr marL="342900" indent="-342900">
              <a:buFont typeface="Arial" panose="020B0604020202020204" pitchFamily="34" charset="0"/>
              <a:buChar char="•"/>
            </a:pPr>
            <a:r>
              <a:rPr lang="en-US" dirty="0">
                <a:solidFill>
                  <a:schemeClr val="tx1"/>
                </a:solidFill>
              </a:rPr>
              <a:t>Types of pathology: &lt; 64572001 |Disease (disorder)| . 370135005 |Pathological process (attribute)| </a:t>
            </a:r>
          </a:p>
          <a:p>
            <a:r>
              <a:rPr lang="en-US" dirty="0">
                <a:solidFill>
                  <a:schemeClr val="tx1"/>
                </a:solidFill>
              </a:rPr>
              <a:t>Infections???  (7974 Clinical findings)</a:t>
            </a:r>
          </a:p>
          <a:p>
            <a:r>
              <a:rPr lang="en-US" dirty="0">
                <a:solidFill>
                  <a:schemeClr val="tx1"/>
                </a:solidFill>
              </a:rPr>
              <a:t>Parasitic infection/Infestation??? (1337 Diseases)</a:t>
            </a:r>
          </a:p>
        </p:txBody>
      </p:sp>
      <p:sp>
        <p:nvSpPr>
          <p:cNvPr id="3" name="Picture Placeholder 2">
            <a:extLst>
              <a:ext uri="{FF2B5EF4-FFF2-40B4-BE49-F238E27FC236}">
                <a16:creationId xmlns:a16="http://schemas.microsoft.com/office/drawing/2014/main" id="{0902FCFF-4F16-2B08-2D24-1CADD9E4F04A}"/>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29C80877-0AC9-068C-1FB0-6208C9EF5A0A}"/>
              </a:ext>
            </a:extLst>
          </p:cNvPr>
          <p:cNvSpPr>
            <a:spLocks noGrp="1"/>
          </p:cNvSpPr>
          <p:nvPr>
            <p:ph type="ctrTitle"/>
          </p:nvPr>
        </p:nvSpPr>
        <p:spPr>
          <a:xfrm>
            <a:off x="457200" y="365760"/>
            <a:ext cx="10816800" cy="677108"/>
          </a:xfrm>
        </p:spPr>
        <p:txBody>
          <a:bodyPr/>
          <a:lstStyle/>
          <a:p>
            <a:r>
              <a:rPr lang="en-US" sz="4400" dirty="0"/>
              <a:t>Use Cases: Computable Phenotypes</a:t>
            </a:r>
          </a:p>
        </p:txBody>
      </p:sp>
    </p:spTree>
    <p:extLst>
      <p:ext uri="{BB962C8B-B14F-4D97-AF65-F5344CB8AC3E}">
        <p14:creationId xmlns:p14="http://schemas.microsoft.com/office/powerpoint/2010/main" val="3278320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79453C-C973-F0EC-7821-6D5D877F6F52}"/>
              </a:ext>
            </a:extLst>
          </p:cNvPr>
          <p:cNvSpPr>
            <a:spLocks noGrp="1"/>
          </p:cNvSpPr>
          <p:nvPr>
            <p:ph type="ctrTitle"/>
          </p:nvPr>
        </p:nvSpPr>
        <p:spPr>
          <a:xfrm>
            <a:off x="874059" y="256854"/>
            <a:ext cx="10383663" cy="5158714"/>
          </a:xfrm>
        </p:spPr>
        <p:txBody>
          <a:bodyPr/>
          <a:lstStyle/>
          <a:p>
            <a:pPr algn="l"/>
            <a:r>
              <a:rPr lang="en-US" sz="4800" dirty="0"/>
              <a:t>RxNorm Medicinal Products Interoperation for Research and Decision Support</a:t>
            </a:r>
            <a:br>
              <a:rPr lang="en-US" dirty="0"/>
            </a:br>
            <a:br>
              <a:rPr lang="en-US" dirty="0"/>
            </a:br>
            <a:br>
              <a:rPr lang="en-US" sz="3600" dirty="0"/>
            </a:br>
            <a:r>
              <a:rPr lang="en-US" sz="3600" dirty="0"/>
              <a:t>Olivier Bodenreider, Robert Wynne</a:t>
            </a:r>
          </a:p>
        </p:txBody>
      </p:sp>
      <p:sp>
        <p:nvSpPr>
          <p:cNvPr id="6" name="Picture Placeholder 5">
            <a:extLst>
              <a:ext uri="{FF2B5EF4-FFF2-40B4-BE49-F238E27FC236}">
                <a16:creationId xmlns:a16="http://schemas.microsoft.com/office/drawing/2014/main" id="{B946887D-4EA0-4CD1-1D85-F7C34610C087}"/>
              </a:ext>
            </a:extLst>
          </p:cNvPr>
          <p:cNvSpPr>
            <a:spLocks noGrp="1"/>
          </p:cNvSpPr>
          <p:nvPr>
            <p:ph type="pic" idx="4294967295"/>
          </p:nvPr>
        </p:nvSpPr>
        <p:spPr>
          <a:xfrm>
            <a:off x="11257722" y="5923722"/>
            <a:ext cx="934278" cy="934278"/>
          </a:xfrm>
        </p:spPr>
        <p:txBody>
          <a:bodyPr/>
          <a:lstStyle/>
          <a:p>
            <a:endParaRPr lang="en-US"/>
          </a:p>
        </p:txBody>
      </p:sp>
    </p:spTree>
    <p:extLst>
      <p:ext uri="{BB962C8B-B14F-4D97-AF65-F5344CB8AC3E}">
        <p14:creationId xmlns:p14="http://schemas.microsoft.com/office/powerpoint/2010/main" val="3894733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4663954-02B8-4D0F-EF11-5AA49E4C843B}"/>
              </a:ext>
            </a:extLst>
          </p:cNvPr>
          <p:cNvSpPr>
            <a:spLocks noGrp="1"/>
          </p:cNvSpPr>
          <p:nvPr>
            <p:ph type="subTitle" idx="1"/>
          </p:nvPr>
        </p:nvSpPr>
        <p:spPr/>
        <p:txBody>
          <a:bodyPr/>
          <a:lstStyle/>
          <a:p>
            <a:r>
              <a:rPr lang="en-US" dirty="0"/>
              <a:t>SNOMED CT International Medicinal Product Model</a:t>
            </a:r>
          </a:p>
          <a:p>
            <a:r>
              <a:rPr lang="en-US" dirty="0"/>
              <a:t>RxNorm drug model vs. SNOMED CT’s</a:t>
            </a:r>
          </a:p>
          <a:p>
            <a:r>
              <a:rPr lang="en-US" dirty="0"/>
              <a:t>Converting RxNorm clinical drugs to the SNOMED CT model</a:t>
            </a:r>
          </a:p>
          <a:p>
            <a:r>
              <a:rPr lang="en-US" dirty="0"/>
              <a:t>Querying RxNorm and SNOMED CT drugs </a:t>
            </a:r>
          </a:p>
        </p:txBody>
      </p:sp>
      <p:sp>
        <p:nvSpPr>
          <p:cNvPr id="3" name="Title 2">
            <a:extLst>
              <a:ext uri="{FF2B5EF4-FFF2-40B4-BE49-F238E27FC236}">
                <a16:creationId xmlns:a16="http://schemas.microsoft.com/office/drawing/2014/main" id="{E81F5F50-CA70-E91B-A7AF-9C8B6EA7944D}"/>
              </a:ext>
            </a:extLst>
          </p:cNvPr>
          <p:cNvSpPr>
            <a:spLocks noGrp="1"/>
          </p:cNvSpPr>
          <p:nvPr>
            <p:ph type="ctrTitle"/>
          </p:nvPr>
        </p:nvSpPr>
        <p:spPr/>
        <p:txBody>
          <a:bodyPr/>
          <a:lstStyle/>
          <a:p>
            <a:r>
              <a:rPr lang="en-US" dirty="0"/>
              <a:t>Outline</a:t>
            </a:r>
          </a:p>
        </p:txBody>
      </p:sp>
    </p:spTree>
    <p:extLst>
      <p:ext uri="{BB962C8B-B14F-4D97-AF65-F5344CB8AC3E}">
        <p14:creationId xmlns:p14="http://schemas.microsoft.com/office/powerpoint/2010/main" val="94907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9" name="Text Box 1029"/>
          <p:cNvSpPr txBox="1">
            <a:spLocks noChangeArrowheads="1"/>
          </p:cNvSpPr>
          <p:nvPr/>
        </p:nvSpPr>
        <p:spPr bwMode="auto">
          <a:xfrm>
            <a:off x="1893403" y="2362203"/>
            <a:ext cx="8394136" cy="1200329"/>
          </a:xfrm>
          <a:prstGeom prst="rect">
            <a:avLst/>
          </a:prstGeom>
          <a:noFill/>
          <a:ln w="25400">
            <a:noFill/>
            <a:miter lim="800000"/>
            <a:headEnd/>
            <a:tailEnd/>
          </a:ln>
          <a:effectLst/>
        </p:spPr>
        <p:txBody>
          <a:bodyPr wrap="square" anchor="ctr">
            <a:spAutoFit/>
          </a:bodyPr>
          <a:lstStyle/>
          <a:p>
            <a:pPr>
              <a:defRPr/>
            </a:pPr>
            <a:r>
              <a:rPr lang="en-US" sz="3600" dirty="0">
                <a:solidFill>
                  <a:schemeClr val="tx1"/>
                </a:solidFill>
                <a:latin typeface="Times New Roman" pitchFamily="18" charset="0"/>
              </a:rPr>
              <a:t>The New SNOMED CT International Medicinal Product Model</a:t>
            </a:r>
            <a:r>
              <a:rPr lang="en-US" sz="3200" i="1" dirty="0">
                <a:solidFill>
                  <a:schemeClr val="tx1"/>
                </a:solidFill>
                <a:latin typeface="Times New Roman" pitchFamily="18" charset="0"/>
              </a:rPr>
              <a:t> </a:t>
            </a:r>
          </a:p>
        </p:txBody>
      </p:sp>
      <p:sp>
        <p:nvSpPr>
          <p:cNvPr id="11" name="Text Box 3"/>
          <p:cNvSpPr txBox="1">
            <a:spLocks noChangeArrowheads="1"/>
          </p:cNvSpPr>
          <p:nvPr/>
        </p:nvSpPr>
        <p:spPr bwMode="auto">
          <a:xfrm>
            <a:off x="4152900" y="3962400"/>
            <a:ext cx="3886201" cy="1508992"/>
          </a:xfrm>
          <a:prstGeom prst="rect">
            <a:avLst/>
          </a:prstGeom>
          <a:noFill/>
          <a:ln w="9525">
            <a:noFill/>
            <a:miter lim="800000"/>
            <a:headEnd/>
            <a:tailEnd/>
          </a:ln>
          <a:effectLst/>
        </p:spPr>
        <p:txBody>
          <a:bodyPr wrap="square" anchor="ctr">
            <a:noAutofit/>
          </a:bodyPr>
          <a:lstStyle/>
          <a:p>
            <a:pPr algn="l">
              <a:spcBef>
                <a:spcPct val="50000"/>
              </a:spcBef>
              <a:defRPr/>
            </a:pPr>
            <a:r>
              <a:rPr lang="en-US" sz="1800" dirty="0">
                <a:solidFill>
                  <a:schemeClr val="tx1"/>
                </a:solidFill>
                <a:latin typeface="Arial" pitchFamily="34" charset="0"/>
              </a:rPr>
              <a:t>Olivier Bodenreider and Julie James</a:t>
            </a:r>
          </a:p>
          <a:p>
            <a:pPr algn="l">
              <a:spcBef>
                <a:spcPct val="50000"/>
              </a:spcBef>
              <a:defRPr/>
            </a:pPr>
            <a:r>
              <a:rPr lang="en-US" sz="1800" dirty="0">
                <a:solidFill>
                  <a:schemeClr val="tx1"/>
                </a:solidFill>
                <a:latin typeface="Arial" pitchFamily="34" charset="0"/>
              </a:rPr>
              <a:t>Lister Hill National Center</a:t>
            </a:r>
            <a:br>
              <a:rPr lang="en-US" sz="1800" dirty="0">
                <a:solidFill>
                  <a:schemeClr val="tx1"/>
                </a:solidFill>
                <a:latin typeface="Arial" pitchFamily="34" charset="0"/>
              </a:rPr>
            </a:br>
            <a:r>
              <a:rPr lang="en-US" sz="1800" dirty="0">
                <a:solidFill>
                  <a:schemeClr val="tx1"/>
                </a:solidFill>
                <a:latin typeface="Arial" pitchFamily="34" charset="0"/>
              </a:rPr>
              <a:t>for Biomedical Communications</a:t>
            </a:r>
            <a:br>
              <a:rPr lang="en-US" sz="1800" dirty="0">
                <a:solidFill>
                  <a:schemeClr val="tx1"/>
                </a:solidFill>
                <a:latin typeface="Arial" pitchFamily="34" charset="0"/>
              </a:rPr>
            </a:br>
            <a:r>
              <a:rPr lang="en-US" sz="1800" dirty="0">
                <a:solidFill>
                  <a:schemeClr val="tx1"/>
                </a:solidFill>
                <a:latin typeface="Arial" pitchFamily="34" charset="0"/>
              </a:rPr>
              <a:t>Bethesda, Maryland - USA</a:t>
            </a:r>
          </a:p>
        </p:txBody>
      </p:sp>
      <p:grpSp>
        <p:nvGrpSpPr>
          <p:cNvPr id="4" name="Group 3"/>
          <p:cNvGrpSpPr/>
          <p:nvPr/>
        </p:nvGrpSpPr>
        <p:grpSpPr>
          <a:xfrm>
            <a:off x="3342631" y="533400"/>
            <a:ext cx="5506741" cy="1463040"/>
            <a:chOff x="703831" y="533400"/>
            <a:chExt cx="5506741" cy="1463040"/>
          </a:xfrm>
        </p:grpSpPr>
        <p:sp>
          <p:nvSpPr>
            <p:cNvPr id="15" name="Text Box 1030"/>
            <p:cNvSpPr txBox="1">
              <a:spLocks noChangeArrowheads="1"/>
            </p:cNvSpPr>
            <p:nvPr/>
          </p:nvSpPr>
          <p:spPr bwMode="auto">
            <a:xfrm>
              <a:off x="3454689" y="574328"/>
              <a:ext cx="2755883" cy="1384995"/>
            </a:xfrm>
            <a:prstGeom prst="rect">
              <a:avLst/>
            </a:prstGeom>
            <a:noFill/>
            <a:ln w="25400">
              <a:noFill/>
              <a:miter lim="800000"/>
              <a:headEnd/>
              <a:tailEnd/>
            </a:ln>
            <a:effectLst/>
          </p:spPr>
          <p:txBody>
            <a:bodyPr wrap="none" anchor="ctr">
              <a:spAutoFit/>
            </a:bodyPr>
            <a:lstStyle/>
            <a:p>
              <a:pPr algn="l">
                <a:defRPr/>
              </a:pPr>
              <a:r>
                <a:rPr lang="en-US" sz="2800" dirty="0">
                  <a:solidFill>
                    <a:schemeClr val="bg2"/>
                  </a:solidFill>
                  <a:latin typeface="Times New Roman" panose="02020603050405020304" pitchFamily="18" charset="0"/>
                  <a:cs typeface="Times New Roman" panose="02020603050405020304" pitchFamily="18" charset="0"/>
                </a:rPr>
                <a:t>ICBO 2018</a:t>
              </a:r>
            </a:p>
            <a:p>
              <a:pPr algn="l">
                <a:defRPr/>
              </a:pPr>
              <a:r>
                <a:rPr lang="pt-BR" sz="2800" dirty="0">
                  <a:solidFill>
                    <a:schemeClr val="bg2"/>
                  </a:solidFill>
                  <a:latin typeface="Times New Roman" panose="02020603050405020304" pitchFamily="18" charset="0"/>
                  <a:cs typeface="Times New Roman" panose="02020603050405020304" pitchFamily="18" charset="0"/>
                </a:rPr>
                <a:t>Corvallis, Oregon</a:t>
              </a:r>
              <a:br>
                <a:rPr lang="en-US" sz="2800" dirty="0">
                  <a:solidFill>
                    <a:schemeClr val="bg2"/>
                  </a:solidFill>
                  <a:latin typeface="Times New Roman" panose="02020603050405020304" pitchFamily="18" charset="0"/>
                  <a:cs typeface="Times New Roman" panose="02020603050405020304" pitchFamily="18" charset="0"/>
                </a:rPr>
              </a:br>
              <a:r>
                <a:rPr lang="en-US" sz="2800" dirty="0">
                  <a:solidFill>
                    <a:schemeClr val="bg2">
                      <a:lumMod val="40000"/>
                      <a:lumOff val="60000"/>
                    </a:schemeClr>
                  </a:solidFill>
                  <a:latin typeface="Times New Roman" panose="02020603050405020304" pitchFamily="18" charset="0"/>
                  <a:cs typeface="Times New Roman" panose="02020603050405020304" pitchFamily="18" charset="0"/>
                </a:rPr>
                <a:t>August 8, 2018</a:t>
              </a:r>
            </a:p>
          </p:txBody>
        </p:sp>
        <p:pic>
          <p:nvPicPr>
            <p:cNvPr id="3" name="Picture 2"/>
            <p:cNvPicPr>
              <a:picLocks noChangeAspect="1"/>
            </p:cNvPicPr>
            <p:nvPr/>
          </p:nvPicPr>
          <p:blipFill>
            <a:blip r:embed="rId3"/>
            <a:stretch>
              <a:fillRect/>
            </a:stretch>
          </p:blipFill>
          <p:spPr>
            <a:xfrm>
              <a:off x="703831" y="533400"/>
              <a:ext cx="2362288" cy="1463040"/>
            </a:xfrm>
            <a:prstGeom prst="rect">
              <a:avLst/>
            </a:prstGeom>
          </p:spPr>
        </p:pic>
      </p:grpSp>
      <p:sp>
        <p:nvSpPr>
          <p:cNvPr id="2" name="Rectangle 1">
            <a:extLst>
              <a:ext uri="{FF2B5EF4-FFF2-40B4-BE49-F238E27FC236}">
                <a16:creationId xmlns:a16="http://schemas.microsoft.com/office/drawing/2014/main" id="{CB9E7178-6E94-0FC3-1D2B-76DD5015E0BF}"/>
              </a:ext>
            </a:extLst>
          </p:cNvPr>
          <p:cNvSpPr/>
          <p:nvPr/>
        </p:nvSpPr>
        <p:spPr>
          <a:xfrm>
            <a:off x="2135621" y="5514462"/>
            <a:ext cx="7920758" cy="120032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1800" i="0" dirty="0">
                <a:solidFill>
                  <a:schemeClr val="bg1"/>
                </a:solidFill>
                <a:effectLst/>
                <a:latin typeface="Arial Narrow" panose="020B0606020202030204" pitchFamily="34" charset="0"/>
              </a:rPr>
              <a:t>Bodenreider O, James J.</a:t>
            </a:r>
            <a:br>
              <a:rPr lang="en-US" sz="1800" dirty="0">
                <a:solidFill>
                  <a:schemeClr val="bg1"/>
                </a:solidFill>
                <a:latin typeface="Arial Narrow" panose="020B0606020202030204" pitchFamily="34" charset="0"/>
              </a:rPr>
            </a:br>
            <a:r>
              <a:rPr lang="en-US" sz="1800" i="0" dirty="0">
                <a:solidFill>
                  <a:schemeClr val="bg1"/>
                </a:solidFill>
                <a:effectLst/>
                <a:latin typeface="Arial Narrow" panose="020B0606020202030204" pitchFamily="34" charset="0"/>
              </a:rPr>
              <a:t>The new SNOMED CT international medicinal product model.</a:t>
            </a:r>
            <a:br>
              <a:rPr lang="en-US" sz="1800" dirty="0">
                <a:solidFill>
                  <a:schemeClr val="bg1"/>
                </a:solidFill>
                <a:latin typeface="Arial Narrow" panose="020B0606020202030204" pitchFamily="34" charset="0"/>
              </a:rPr>
            </a:br>
            <a:r>
              <a:rPr lang="en-US" sz="1800" i="0" dirty="0">
                <a:solidFill>
                  <a:schemeClr val="bg1"/>
                </a:solidFill>
                <a:effectLst/>
                <a:latin typeface="Arial Narrow" panose="020B0606020202030204" pitchFamily="34" charset="0"/>
              </a:rPr>
              <a:t>Proceedings of the 7th International Conference on Biomedical Ontology (ICBO 2018) 2018:</a:t>
            </a:r>
            <a:br>
              <a:rPr lang="en-US" sz="1800" i="0" dirty="0">
                <a:solidFill>
                  <a:schemeClr val="bg1"/>
                </a:solidFill>
                <a:effectLst/>
                <a:latin typeface="Arial Narrow" panose="020B0606020202030204" pitchFamily="34" charset="0"/>
              </a:rPr>
            </a:br>
            <a:r>
              <a:rPr lang="en-US" sz="1800" i="0" dirty="0">
                <a:solidFill>
                  <a:schemeClr val="bg1"/>
                </a:solidFill>
                <a:effectLst/>
                <a:latin typeface="Arial Narrow" panose="020B0606020202030204" pitchFamily="34" charset="0"/>
              </a:rPr>
              <a:t>(electronic proceedings: http://ceur-ws.org/Vol-2285/ICBO_2018_paper_36.pdf).</a:t>
            </a:r>
            <a:endParaRPr lang="en-US" sz="18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660307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1971999" y="1838325"/>
            <a:ext cx="8248002" cy="3181351"/>
            <a:chOff x="76201" y="2362198"/>
            <a:chExt cx="8248002" cy="3181351"/>
          </a:xfrm>
        </p:grpSpPr>
        <p:pic>
          <p:nvPicPr>
            <p:cNvPr id="2050" name="Picture 2" descr="https://dailymed.nlm.nih.gov/dailymed/static/4be76756-4114-4d50-a36c-fd410f6c773d/current/image-14.jpg"/>
            <p:cNvPicPr>
              <a:picLocks noChangeAspect="1" noChangeArrowheads="1"/>
            </p:cNvPicPr>
            <p:nvPr/>
          </p:nvPicPr>
          <p:blipFill rotWithShape="1">
            <a:blip r:embed="rId2">
              <a:extLst>
                <a:ext uri="{28A0092B-C50C-407E-A947-70E740481C1C}">
                  <a14:useLocalDpi xmlns:a14="http://schemas.microsoft.com/office/drawing/2010/main" val="0"/>
                </a:ext>
              </a:extLst>
            </a:blip>
            <a:srcRect l="32608" r="37724"/>
            <a:stretch/>
          </p:blipFill>
          <p:spPr bwMode="auto">
            <a:xfrm>
              <a:off x="2362200" y="2362198"/>
              <a:ext cx="3999853" cy="3181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ailymed.nlm.nih.gov/dailymed/static/4be76756-4114-4d50-a36c-fd410f6c773d/current/image-14.jpg"/>
            <p:cNvPicPr>
              <a:picLocks noChangeAspect="1" noChangeArrowheads="1"/>
            </p:cNvPicPr>
            <p:nvPr/>
          </p:nvPicPr>
          <p:blipFill rotWithShape="1">
            <a:blip r:embed="rId2">
              <a:extLst>
                <a:ext uri="{28A0092B-C50C-407E-A947-70E740481C1C}">
                  <a14:useLocalDpi xmlns:a14="http://schemas.microsoft.com/office/drawing/2010/main" val="0"/>
                </a:ext>
              </a:extLst>
            </a:blip>
            <a:srcRect l="62199"/>
            <a:stretch/>
          </p:blipFill>
          <p:spPr bwMode="auto">
            <a:xfrm rot="5400000">
              <a:off x="5771503" y="2952749"/>
              <a:ext cx="3143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ailymed.nlm.nih.gov/dailymed/static/4be76756-4114-4d50-a36c-fd410f6c773d/current/image-14.jpg"/>
            <p:cNvPicPr>
              <a:picLocks noChangeAspect="1" noChangeArrowheads="1"/>
            </p:cNvPicPr>
            <p:nvPr/>
          </p:nvPicPr>
          <p:blipFill rotWithShape="1">
            <a:blip r:embed="rId2">
              <a:extLst>
                <a:ext uri="{28A0092B-C50C-407E-A947-70E740481C1C}">
                  <a14:useLocalDpi xmlns:a14="http://schemas.microsoft.com/office/drawing/2010/main" val="0"/>
                </a:ext>
              </a:extLst>
            </a:blip>
            <a:srcRect r="67354"/>
            <a:stretch/>
          </p:blipFill>
          <p:spPr bwMode="auto">
            <a:xfrm rot="16200000">
              <a:off x="-362135" y="2800535"/>
              <a:ext cx="3162673" cy="22860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121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Medicinal products in SNOMED CT</a:t>
            </a:r>
          </a:p>
        </p:txBody>
      </p:sp>
      <p:sp>
        <p:nvSpPr>
          <p:cNvPr id="3" name="Content Placeholder 2"/>
          <p:cNvSpPr>
            <a:spLocks noGrp="1"/>
          </p:cNvSpPr>
          <p:nvPr>
            <p:ph idx="1"/>
          </p:nvPr>
        </p:nvSpPr>
        <p:spPr>
          <a:xfrm>
            <a:off x="838200" y="1825625"/>
            <a:ext cx="10515600" cy="3963055"/>
          </a:xfrm>
        </p:spPr>
        <p:txBody>
          <a:bodyPr>
            <a:normAutofit lnSpcReduction="10000"/>
          </a:bodyPr>
          <a:lstStyle/>
          <a:p>
            <a:r>
              <a:rPr lang="en-US" dirty="0"/>
              <a:t>Medicinal products vs. substances</a:t>
            </a:r>
          </a:p>
          <a:p>
            <a:pPr lvl="1"/>
            <a:r>
              <a:rPr lang="en-US" dirty="0"/>
              <a:t>MPs have substances as ingredients</a:t>
            </a:r>
          </a:p>
          <a:p>
            <a:r>
              <a:rPr lang="en-US" dirty="0"/>
              <a:t>Types of medicinal products</a:t>
            </a:r>
          </a:p>
          <a:p>
            <a:pPr lvl="1"/>
            <a:r>
              <a:rPr lang="en-US" dirty="0"/>
              <a:t>Ingredient + dose form + strength </a:t>
            </a:r>
          </a:p>
          <a:p>
            <a:pPr lvl="1"/>
            <a:r>
              <a:rPr lang="en-US" dirty="0"/>
              <a:t>Ingredient + dose form</a:t>
            </a:r>
          </a:p>
          <a:p>
            <a:pPr lvl="1"/>
            <a:r>
              <a:rPr lang="en-US" dirty="0"/>
              <a:t>Ingredient</a:t>
            </a:r>
          </a:p>
          <a:p>
            <a:pPr lvl="1"/>
            <a:r>
              <a:rPr lang="en-US" dirty="0"/>
              <a:t>Drug classes</a:t>
            </a:r>
          </a:p>
          <a:p>
            <a:r>
              <a:rPr lang="en-US" dirty="0"/>
              <a:t>Limited scope</a:t>
            </a:r>
          </a:p>
          <a:p>
            <a:pPr lvl="1"/>
            <a:r>
              <a:rPr lang="en-US" dirty="0"/>
              <a:t>No packaging or brand information</a:t>
            </a:r>
          </a:p>
          <a:p>
            <a:pPr lvl="1"/>
            <a:endParaRPr lang="en-US" dirty="0"/>
          </a:p>
        </p:txBody>
      </p:sp>
      <p:sp>
        <p:nvSpPr>
          <p:cNvPr id="5" name="TextBox 4">
            <a:extLst>
              <a:ext uri="{FF2B5EF4-FFF2-40B4-BE49-F238E27FC236}">
                <a16:creationId xmlns:a16="http://schemas.microsoft.com/office/drawing/2014/main" id="{9A09D394-C949-BD8F-9DFD-0ADDA08D3DD0}"/>
              </a:ext>
            </a:extLst>
          </p:cNvPr>
          <p:cNvSpPr txBox="1"/>
          <p:nvPr/>
        </p:nvSpPr>
        <p:spPr>
          <a:xfrm>
            <a:off x="1572733" y="5788680"/>
            <a:ext cx="9046535" cy="523220"/>
          </a:xfrm>
          <a:prstGeom prst="rect">
            <a:avLst/>
          </a:prstGeom>
          <a:solidFill>
            <a:srgbClr val="00B050"/>
          </a:solidFill>
        </p:spPr>
        <p:txBody>
          <a:bodyPr wrap="square">
            <a:spAutoFit/>
          </a:bodyPr>
          <a:lstStyle/>
          <a:p>
            <a:pPr algn="ctr"/>
            <a:r>
              <a:rPr lang="en-US" b="1" dirty="0">
                <a:solidFill>
                  <a:schemeClr val="bg1"/>
                </a:solidFill>
              </a:rPr>
              <a:t>International Medicinal Product Model </a:t>
            </a:r>
            <a:r>
              <a:rPr lang="en-US" dirty="0">
                <a:solidFill>
                  <a:schemeClr val="bg1"/>
                </a:solidFill>
              </a:rPr>
              <a:t>https://confluence.ihtsdotools.org/display/DOCMPM/SNOMED+CT+Medicinal+Product+Model+Specification</a:t>
            </a:r>
          </a:p>
        </p:txBody>
      </p:sp>
    </p:spTree>
    <p:extLst>
      <p:ext uri="{BB962C8B-B14F-4D97-AF65-F5344CB8AC3E}">
        <p14:creationId xmlns:p14="http://schemas.microsoft.com/office/powerpoint/2010/main" val="3776827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p:txBody>
          <a:bodyPr>
            <a:normAutofit lnSpcReduction="10000"/>
          </a:bodyPr>
          <a:lstStyle/>
          <a:p>
            <a:pPr lvl="0"/>
            <a:r>
              <a:rPr lang="x-none" dirty="0">
                <a:effectLst/>
              </a:rPr>
              <a:t>To facilitate international interoperability of medication concepts </a:t>
            </a:r>
            <a:endParaRPr lang="en-US" dirty="0">
              <a:effectLst/>
            </a:endParaRPr>
          </a:p>
          <a:p>
            <a:pPr lvl="1"/>
            <a:r>
              <a:rPr lang="x-none" dirty="0">
                <a:effectLst/>
              </a:rPr>
              <a:t>e.g., for use in patient summaries and for cross-border care</a:t>
            </a:r>
            <a:endParaRPr lang="en-US" dirty="0">
              <a:effectLst/>
            </a:endParaRPr>
          </a:p>
          <a:p>
            <a:pPr lvl="0"/>
            <a:r>
              <a:rPr lang="x-none" dirty="0">
                <a:effectLst/>
              </a:rPr>
              <a:t>To provide a strong foundation for member countries to develop their national medicinal product terminology </a:t>
            </a:r>
            <a:endParaRPr lang="en-US" dirty="0">
              <a:effectLst/>
            </a:endParaRPr>
          </a:p>
          <a:p>
            <a:pPr lvl="1"/>
            <a:r>
              <a:rPr lang="x-none" dirty="0">
                <a:effectLst/>
              </a:rPr>
              <a:t>e.g., by adding package and branded product information</a:t>
            </a:r>
            <a:endParaRPr lang="en-US" dirty="0">
              <a:effectLst/>
            </a:endParaRPr>
          </a:p>
          <a:p>
            <a:pPr lvl="0"/>
            <a:r>
              <a:rPr lang="x-none" dirty="0">
                <a:effectLst/>
              </a:rPr>
              <a:t>To support medication analytics for research purposes</a:t>
            </a:r>
            <a:endParaRPr lang="en-US" dirty="0">
              <a:effectLst/>
            </a:endParaRPr>
          </a:p>
          <a:p>
            <a:pPr lvl="0"/>
            <a:r>
              <a:rPr lang="x-none" dirty="0">
                <a:effectLst/>
              </a:rPr>
              <a:t>To support the development of international medication decision support</a:t>
            </a:r>
            <a:endParaRPr lang="en-US" dirty="0">
              <a:effectLst/>
            </a:endParaRPr>
          </a:p>
          <a:p>
            <a:pPr lvl="1"/>
            <a:r>
              <a:rPr lang="x-none" dirty="0">
                <a:effectLst/>
              </a:rPr>
              <a:t>e.g.,</a:t>
            </a:r>
            <a:r>
              <a:rPr lang="en-US" dirty="0">
                <a:effectLst/>
              </a:rPr>
              <a:t> </a:t>
            </a:r>
            <a:r>
              <a:rPr lang="x-none" dirty="0">
                <a:effectLst/>
              </a:rPr>
              <a:t>allergy checking and duplicate therapy checking</a:t>
            </a:r>
            <a:endParaRPr lang="en-US" dirty="0">
              <a:effectLst/>
            </a:endParaRPr>
          </a:p>
          <a:p>
            <a:endParaRPr lang="en-US" dirty="0"/>
          </a:p>
        </p:txBody>
      </p:sp>
    </p:spTree>
    <p:extLst>
      <p:ext uri="{BB962C8B-B14F-4D97-AF65-F5344CB8AC3E}">
        <p14:creationId xmlns:p14="http://schemas.microsoft.com/office/powerpoint/2010/main" val="4083314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Patterns for types of medicinal products</a:t>
            </a:r>
          </a:p>
        </p:txBody>
      </p:sp>
      <p:sp>
        <p:nvSpPr>
          <p:cNvPr id="3" name="Content Placeholder 2"/>
          <p:cNvSpPr>
            <a:spLocks noGrp="1"/>
          </p:cNvSpPr>
          <p:nvPr>
            <p:ph idx="1"/>
          </p:nvPr>
        </p:nvSpPr>
        <p:spPr/>
        <p:txBody>
          <a:bodyPr>
            <a:normAutofit fontScale="92500" lnSpcReduction="20000"/>
          </a:bodyPr>
          <a:lstStyle/>
          <a:p>
            <a:r>
              <a:rPr lang="en-US" dirty="0"/>
              <a:t>Clinical drug</a:t>
            </a:r>
          </a:p>
          <a:p>
            <a:pPr lvl="1"/>
            <a:r>
              <a:rPr lang="en-US" i="1" dirty="0">
                <a:solidFill>
                  <a:srgbClr val="00B0F0"/>
                </a:solidFill>
              </a:rPr>
              <a:t>Precise</a:t>
            </a:r>
            <a:r>
              <a:rPr lang="en-US" dirty="0"/>
              <a:t> ingredient + dose form + strength </a:t>
            </a:r>
          </a:p>
          <a:p>
            <a:r>
              <a:rPr lang="en-US" dirty="0"/>
              <a:t>Medicinal product form</a:t>
            </a:r>
          </a:p>
          <a:p>
            <a:pPr lvl="1"/>
            <a:r>
              <a:rPr lang="en-US" dirty="0"/>
              <a:t>Ingredient + dose form</a:t>
            </a:r>
          </a:p>
          <a:p>
            <a:r>
              <a:rPr lang="en-US" dirty="0">
                <a:solidFill>
                  <a:srgbClr val="00B0F0"/>
                </a:solidFill>
              </a:rPr>
              <a:t>Medicinal product form “only”</a:t>
            </a:r>
          </a:p>
          <a:p>
            <a:pPr lvl="1"/>
            <a:r>
              <a:rPr lang="en-US" dirty="0"/>
              <a:t>Ingredient + dose form, </a:t>
            </a:r>
            <a:r>
              <a:rPr lang="en-US" i="1" dirty="0">
                <a:solidFill>
                  <a:srgbClr val="00B0F0"/>
                </a:solidFill>
              </a:rPr>
              <a:t>with universal restrictions</a:t>
            </a:r>
          </a:p>
          <a:p>
            <a:r>
              <a:rPr lang="en-US" dirty="0"/>
              <a:t>Medicinal product</a:t>
            </a:r>
          </a:p>
          <a:p>
            <a:pPr lvl="1"/>
            <a:r>
              <a:rPr lang="en-US" dirty="0"/>
              <a:t>Ingredient</a:t>
            </a:r>
          </a:p>
          <a:p>
            <a:r>
              <a:rPr lang="en-US" dirty="0">
                <a:solidFill>
                  <a:srgbClr val="00B0F0"/>
                </a:solidFill>
              </a:rPr>
              <a:t>Medicinal product “only”</a:t>
            </a:r>
          </a:p>
          <a:p>
            <a:pPr lvl="1"/>
            <a:r>
              <a:rPr lang="en-US" dirty="0"/>
              <a:t>Ingredient, </a:t>
            </a:r>
            <a:r>
              <a:rPr lang="en-US" i="1" dirty="0">
                <a:solidFill>
                  <a:srgbClr val="00B0F0"/>
                </a:solidFill>
              </a:rPr>
              <a:t>with universal restrictions</a:t>
            </a:r>
          </a:p>
          <a:p>
            <a:r>
              <a:rPr lang="en-US" dirty="0">
                <a:solidFill>
                  <a:srgbClr val="00B0F0"/>
                </a:solidFill>
              </a:rPr>
              <a:t>Medicinal product “only” </a:t>
            </a:r>
            <a:r>
              <a:rPr lang="en-US" dirty="0">
                <a:solidFill>
                  <a:schemeClr val="bg1">
                    <a:lumMod val="65000"/>
                  </a:schemeClr>
                </a:solidFill>
              </a:rPr>
              <a:t>[optional]</a:t>
            </a:r>
          </a:p>
          <a:p>
            <a:pPr lvl="1"/>
            <a:r>
              <a:rPr lang="en-US" dirty="0"/>
              <a:t>Precise ingredient, </a:t>
            </a:r>
            <a:r>
              <a:rPr lang="en-US" i="1" dirty="0">
                <a:solidFill>
                  <a:srgbClr val="00B0F0"/>
                </a:solidFill>
              </a:rPr>
              <a:t>with universal restrictions</a:t>
            </a:r>
          </a:p>
          <a:p>
            <a:endParaRPr lang="en-US" i="1" dirty="0">
              <a:solidFill>
                <a:srgbClr val="00B0F0"/>
              </a:solidFill>
            </a:endParaRPr>
          </a:p>
          <a:p>
            <a:endParaRPr lang="en-US" dirty="0"/>
          </a:p>
        </p:txBody>
      </p:sp>
    </p:spTree>
    <p:extLst>
      <p:ext uri="{BB962C8B-B14F-4D97-AF65-F5344CB8AC3E}">
        <p14:creationId xmlns:p14="http://schemas.microsoft.com/office/powerpoint/2010/main" val="195440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50442F-1B93-47B0-BB16-7FF3FD3CD1C0}"/>
              </a:ext>
            </a:extLst>
          </p:cNvPr>
          <p:cNvSpPr>
            <a:spLocks noGrp="1"/>
          </p:cNvSpPr>
          <p:nvPr>
            <p:ph type="subTitle" idx="1"/>
          </p:nvPr>
        </p:nvSpPr>
        <p:spPr>
          <a:xfrm>
            <a:off x="457200" y="1048871"/>
            <a:ext cx="10825893" cy="4563506"/>
          </a:xfrm>
        </p:spPr>
        <p:txBody>
          <a:bodyPr>
            <a:noAutofit/>
          </a:bodyPr>
          <a:lstStyle/>
          <a:p>
            <a:r>
              <a:rPr lang="en-US" b="0" i="0" u="none" strike="noStrike" baseline="0" dirty="0">
                <a:solidFill>
                  <a:srgbClr val="000000"/>
                </a:solidFill>
                <a:latin typeface="+mn-lt"/>
              </a:rPr>
              <a:t> Be able to define interoperability and how this relates to data re-use in a Learning Healthcare system</a:t>
            </a:r>
          </a:p>
          <a:p>
            <a:r>
              <a:rPr lang="en-US" b="0" i="0" u="none" strike="noStrike" baseline="0" dirty="0">
                <a:solidFill>
                  <a:srgbClr val="000000"/>
                </a:solidFill>
                <a:latin typeface="+mn-lt"/>
              </a:rPr>
              <a:t>Understand the importance of an ontology as a computational tool for the management, manipulation and computation of clinical data and how the SNOMED CT-LOINC-MEDICATION concept model supports interoperability and analytics in healthcare and research </a:t>
            </a:r>
          </a:p>
          <a:p>
            <a:r>
              <a:rPr lang="en-US" b="0" i="0" u="none" strike="noStrike" baseline="0" dirty="0">
                <a:solidFill>
                  <a:srgbClr val="000000"/>
                </a:solidFill>
                <a:latin typeface="+mn-lt"/>
              </a:rPr>
              <a:t>Appreciate the importance and utility of an integrated computable conceptualization for Clinical findings, Observable entities, Pharmaceutical and Biological products and understand how to employ that model for analytics use cases in clinical care, research and epidemiology </a:t>
            </a:r>
          </a:p>
          <a:p>
            <a:r>
              <a:rPr lang="en-US" b="0" i="0" u="none" strike="noStrike" baseline="0" dirty="0">
                <a:solidFill>
                  <a:srgbClr val="000000"/>
                </a:solidFill>
                <a:latin typeface="+mn-lt"/>
              </a:rPr>
              <a:t>Identify and understand use cases for interoperation of electronic health record (EHR) data</a:t>
            </a:r>
            <a:endParaRPr lang="en-US" dirty="0">
              <a:latin typeface="+mn-lt"/>
            </a:endParaRPr>
          </a:p>
        </p:txBody>
      </p:sp>
      <p:sp>
        <p:nvSpPr>
          <p:cNvPr id="3" name="Title 2">
            <a:extLst>
              <a:ext uri="{FF2B5EF4-FFF2-40B4-BE49-F238E27FC236}">
                <a16:creationId xmlns:a16="http://schemas.microsoft.com/office/drawing/2014/main" id="{755B5102-CAF3-0307-C7C6-FF48A58F8955}"/>
              </a:ext>
            </a:extLst>
          </p:cNvPr>
          <p:cNvSpPr>
            <a:spLocks noGrp="1"/>
          </p:cNvSpPr>
          <p:nvPr>
            <p:ph type="ctrTitle"/>
          </p:nvPr>
        </p:nvSpPr>
        <p:spPr/>
        <p:txBody>
          <a:bodyPr/>
          <a:lstStyle/>
          <a:p>
            <a:r>
              <a:rPr lang="en-US" dirty="0"/>
              <a:t>Learning Objectives</a:t>
            </a:r>
          </a:p>
        </p:txBody>
      </p:sp>
    </p:spTree>
    <p:extLst>
      <p:ext uri="{BB962C8B-B14F-4D97-AF65-F5344CB8AC3E}">
        <p14:creationId xmlns:p14="http://schemas.microsoft.com/office/powerpoint/2010/main" val="2997828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BC4E-1B68-95C5-2682-854261E88C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81F036-196A-0750-0078-7494E1ECB0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ED012E-5825-B8F1-539D-EA7FD23D2B7E}"/>
              </a:ext>
            </a:extLst>
          </p:cNvPr>
          <p:cNvPicPr>
            <a:picLocks noChangeAspect="1"/>
          </p:cNvPicPr>
          <p:nvPr/>
        </p:nvPicPr>
        <p:blipFill>
          <a:blip r:embed="rId2"/>
          <a:stretch>
            <a:fillRect/>
          </a:stretch>
        </p:blipFill>
        <p:spPr>
          <a:xfrm>
            <a:off x="1651967" y="137653"/>
            <a:ext cx="8888065" cy="6582694"/>
          </a:xfrm>
          <a:prstGeom prst="rect">
            <a:avLst/>
          </a:prstGeom>
        </p:spPr>
      </p:pic>
    </p:spTree>
    <p:extLst>
      <p:ext uri="{BB962C8B-B14F-4D97-AF65-F5344CB8AC3E}">
        <p14:creationId xmlns:p14="http://schemas.microsoft.com/office/powerpoint/2010/main" val="3529915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8137" y="723195"/>
            <a:ext cx="2011680" cy="66751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Medicinal product (MP)</a:t>
            </a:r>
          </a:p>
        </p:txBody>
      </p:sp>
      <p:sp>
        <p:nvSpPr>
          <p:cNvPr id="5" name="Rectangle 4"/>
          <p:cNvSpPr/>
          <p:nvPr/>
        </p:nvSpPr>
        <p:spPr>
          <a:xfrm>
            <a:off x="3731664" y="1566871"/>
            <a:ext cx="2011680" cy="667512"/>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Medicinal product Only (MPO)</a:t>
            </a:r>
          </a:p>
        </p:txBody>
      </p:sp>
      <p:sp>
        <p:nvSpPr>
          <p:cNvPr id="7" name="Rectangle 6"/>
          <p:cNvSpPr/>
          <p:nvPr/>
        </p:nvSpPr>
        <p:spPr>
          <a:xfrm>
            <a:off x="5915191" y="2410547"/>
            <a:ext cx="2011680" cy="667512"/>
          </a:xfrm>
          <a:prstGeom prst="rect">
            <a:avLst/>
          </a:prstGeom>
          <a:solidFill>
            <a:srgbClr val="CCECFF"/>
          </a:solidFill>
          <a:ln w="12700" cap="flat" cmpd="sng" algn="ctr">
            <a:solidFill>
              <a:srgbClr val="A5A5A5">
                <a:shade val="50000"/>
              </a:srgbClr>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Medicinal product precise only  (MPP)</a:t>
            </a:r>
          </a:p>
        </p:txBody>
      </p:sp>
      <p:cxnSp>
        <p:nvCxnSpPr>
          <p:cNvPr id="10" name="Straight Arrow Connector 25"/>
          <p:cNvCxnSpPr>
            <a:stCxn id="5" idx="1"/>
            <a:endCxn id="3" idx="2"/>
          </p:cNvCxnSpPr>
          <p:nvPr/>
        </p:nvCxnSpPr>
        <p:spPr>
          <a:xfrm flipH="1" flipV="1">
            <a:off x="2553977" y="1390707"/>
            <a:ext cx="1177687" cy="509920"/>
          </a:xfrm>
          <a:prstGeom prst="straightConnector1">
            <a:avLst/>
          </a:prstGeom>
          <a:noFill/>
          <a:ln w="38100" cap="flat" cmpd="sng" algn="ctr">
            <a:solidFill>
              <a:srgbClr val="5B9BD5"/>
            </a:solidFill>
            <a:prstDash val="solid"/>
            <a:miter lim="800000"/>
            <a:tailEnd type="triangle"/>
          </a:ln>
          <a:effectLst/>
        </p:spPr>
      </p:cxnSp>
      <p:cxnSp>
        <p:nvCxnSpPr>
          <p:cNvPr id="11" name="Straight Arrow Connector 26"/>
          <p:cNvCxnSpPr>
            <a:stCxn id="7" idx="1"/>
            <a:endCxn id="5" idx="2"/>
          </p:cNvCxnSpPr>
          <p:nvPr/>
        </p:nvCxnSpPr>
        <p:spPr>
          <a:xfrm flipH="1" flipV="1">
            <a:off x="4737504" y="2234383"/>
            <a:ext cx="1177687" cy="509920"/>
          </a:xfrm>
          <a:prstGeom prst="straightConnector1">
            <a:avLst/>
          </a:prstGeom>
          <a:noFill/>
          <a:ln w="38100" cap="flat" cmpd="sng" algn="ctr">
            <a:solidFill>
              <a:srgbClr val="5B9BD5"/>
            </a:solidFill>
            <a:prstDash val="solid"/>
            <a:miter lim="800000"/>
            <a:tailEnd type="triangle"/>
          </a:ln>
          <a:effectLst/>
        </p:spPr>
      </p:cxnSp>
      <p:grpSp>
        <p:nvGrpSpPr>
          <p:cNvPr id="48" name="Group 47"/>
          <p:cNvGrpSpPr/>
          <p:nvPr/>
        </p:nvGrpSpPr>
        <p:grpSpPr>
          <a:xfrm>
            <a:off x="1362941" y="5512699"/>
            <a:ext cx="1516876" cy="322967"/>
            <a:chOff x="3389572" y="6115812"/>
            <a:chExt cx="1516876" cy="322967"/>
          </a:xfrm>
        </p:grpSpPr>
        <p:cxnSp>
          <p:nvCxnSpPr>
            <p:cNvPr id="16" name="Straight Arrow Connector 31"/>
            <p:cNvCxnSpPr/>
            <p:nvPr/>
          </p:nvCxnSpPr>
          <p:spPr>
            <a:xfrm>
              <a:off x="3389572" y="6430200"/>
              <a:ext cx="1516876" cy="0"/>
            </a:xfrm>
            <a:prstGeom prst="straightConnector1">
              <a:avLst/>
            </a:prstGeom>
            <a:noFill/>
            <a:ln w="38100" cap="flat" cmpd="sng" algn="ctr">
              <a:solidFill>
                <a:srgbClr val="5B9BD5"/>
              </a:solidFill>
              <a:prstDash val="solid"/>
              <a:miter lim="800000"/>
              <a:tailEnd type="triangle"/>
            </a:ln>
            <a:effectLst/>
          </p:spPr>
        </p:cxnSp>
        <p:sp>
          <p:nvSpPr>
            <p:cNvPr id="17" name="Rounded Rectangle 32"/>
            <p:cNvSpPr/>
            <p:nvPr/>
          </p:nvSpPr>
          <p:spPr>
            <a:xfrm>
              <a:off x="3482353" y="6115812"/>
              <a:ext cx="1222380" cy="3229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prstClr val="black"/>
                  </a:solidFill>
                  <a:effectLst/>
                  <a:uLnTx/>
                  <a:uFillTx/>
                  <a:latin typeface="Calibri" panose="020F0502020204030204"/>
                  <a:ea typeface="+mn-ea"/>
                  <a:cs typeface="+mn-cs"/>
                </a:rPr>
                <a:t>IS-A</a:t>
              </a:r>
            </a:p>
          </p:txBody>
        </p:sp>
      </p:grpSp>
      <p:sp>
        <p:nvSpPr>
          <p:cNvPr id="18" name="Parenthèse fermante 17"/>
          <p:cNvSpPr/>
          <p:nvPr/>
        </p:nvSpPr>
        <p:spPr>
          <a:xfrm>
            <a:off x="8047269" y="662347"/>
            <a:ext cx="162260" cy="1642897"/>
          </a:xfrm>
          <a:prstGeom prst="righ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Parenthèse fermante 19"/>
          <p:cNvSpPr/>
          <p:nvPr/>
        </p:nvSpPr>
        <p:spPr>
          <a:xfrm>
            <a:off x="8047269" y="2366771"/>
            <a:ext cx="162260" cy="770731"/>
          </a:xfrm>
          <a:prstGeom prst="righ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Rectangle 22"/>
          <p:cNvSpPr/>
          <p:nvPr/>
        </p:nvSpPr>
        <p:spPr>
          <a:xfrm>
            <a:off x="8369998" y="1154874"/>
            <a:ext cx="3057129" cy="65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1450" indent="-171450"/>
            <a:r>
              <a:rPr lang="en-GB" sz="1200" dirty="0">
                <a:solidFill>
                  <a:sysClr val="windowText" lastClr="000000"/>
                </a:solidFill>
                <a:latin typeface="Times New Roman" panose="02020603050405020304" pitchFamily="18" charset="0"/>
                <a:cs typeface="Times New Roman" panose="02020603050405020304" pitchFamily="18" charset="0"/>
              </a:rPr>
              <a:t>MP/MPO:</a:t>
            </a:r>
          </a:p>
          <a:p>
            <a:pPr marL="287338" indent="-171450">
              <a:buFont typeface="Arial" panose="020B0604020202020204" pitchFamily="34" charset="0"/>
              <a:buChar char="•"/>
            </a:pPr>
            <a:r>
              <a:rPr lang="en-GB" sz="1200" dirty="0">
                <a:solidFill>
                  <a:sysClr val="windowText" lastClr="000000"/>
                </a:solidFill>
                <a:latin typeface="Times New Roman" panose="02020603050405020304" pitchFamily="18" charset="0"/>
                <a:cs typeface="Times New Roman" panose="02020603050405020304" pitchFamily="18" charset="0"/>
              </a:rPr>
              <a:t>Active ingredient (substance)</a:t>
            </a:r>
          </a:p>
        </p:txBody>
      </p:sp>
      <p:sp>
        <p:nvSpPr>
          <p:cNvPr id="27" name="Rectangle 26"/>
          <p:cNvSpPr/>
          <p:nvPr/>
        </p:nvSpPr>
        <p:spPr>
          <a:xfrm>
            <a:off x="1548137" y="93349"/>
            <a:ext cx="2011680" cy="355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ysClr val="windowText" lastClr="000000"/>
                </a:solidFill>
                <a:latin typeface="Times New Roman" panose="02020603050405020304" pitchFamily="18" charset="0"/>
                <a:cs typeface="Times New Roman" panose="02020603050405020304" pitchFamily="18" charset="0"/>
              </a:rPr>
              <a:t>Open-world entities</a:t>
            </a:r>
          </a:p>
        </p:txBody>
      </p:sp>
      <p:sp>
        <p:nvSpPr>
          <p:cNvPr id="28" name="Parenthèse ouvrante 27"/>
          <p:cNvSpPr/>
          <p:nvPr/>
        </p:nvSpPr>
        <p:spPr>
          <a:xfrm rot="5400000">
            <a:off x="2463647" y="-501259"/>
            <a:ext cx="140518" cy="2186695"/>
          </a:xfrm>
          <a:prstGeom prst="lef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p:cNvSpPr/>
          <p:nvPr/>
        </p:nvSpPr>
        <p:spPr>
          <a:xfrm>
            <a:off x="8369998" y="97029"/>
            <a:ext cx="2391972" cy="351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ysClr val="windowText" lastClr="000000"/>
                </a:solidFill>
                <a:latin typeface="Times New Roman" panose="02020603050405020304" pitchFamily="18" charset="0"/>
                <a:cs typeface="Times New Roman" panose="02020603050405020304" pitchFamily="18" charset="0"/>
              </a:rPr>
              <a:t>Definitional features</a:t>
            </a:r>
          </a:p>
        </p:txBody>
      </p:sp>
      <p:sp>
        <p:nvSpPr>
          <p:cNvPr id="32" name="Rectangle à coins arrondis 31"/>
          <p:cNvSpPr/>
          <p:nvPr/>
        </p:nvSpPr>
        <p:spPr>
          <a:xfrm>
            <a:off x="998764" y="1464678"/>
            <a:ext cx="1463040" cy="60350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ysClr val="windowText" lastClr="000000"/>
                </a:solidFill>
                <a:latin typeface="Arial Narrow" panose="020B0606020202030204" pitchFamily="34" charset="0"/>
                <a:cs typeface="Times New Roman" panose="02020603050405020304" pitchFamily="18" charset="0"/>
              </a:rPr>
              <a:t>409411009 | Product containing amlodipine and atorvastatin (medicinal product)</a:t>
            </a:r>
          </a:p>
        </p:txBody>
      </p:sp>
      <p:sp>
        <p:nvSpPr>
          <p:cNvPr id="33" name="Rectangle à coins arrondis 32"/>
          <p:cNvSpPr/>
          <p:nvPr/>
        </p:nvSpPr>
        <p:spPr>
          <a:xfrm>
            <a:off x="3184786" y="2305478"/>
            <a:ext cx="1463040" cy="60350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ysClr val="windowText" lastClr="000000"/>
                </a:solidFill>
                <a:latin typeface="Arial Narrow" panose="020B0606020202030204" pitchFamily="34" charset="0"/>
                <a:cs typeface="Times New Roman" panose="02020603050405020304" pitchFamily="18" charset="0"/>
              </a:rPr>
              <a:t>773457004 | Product containing only amlodipine and atorvastatin (medicinal product)</a:t>
            </a:r>
          </a:p>
        </p:txBody>
      </p:sp>
      <p:sp>
        <p:nvSpPr>
          <p:cNvPr id="43" name="Rectangle 42"/>
          <p:cNvSpPr/>
          <p:nvPr/>
        </p:nvSpPr>
        <p:spPr>
          <a:xfrm>
            <a:off x="8369998" y="2417238"/>
            <a:ext cx="3057129" cy="65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GB" sz="1200" dirty="0">
                <a:solidFill>
                  <a:sysClr val="windowText" lastClr="000000"/>
                </a:solidFill>
                <a:latin typeface="Times New Roman" panose="02020603050405020304" pitchFamily="18" charset="0"/>
                <a:cs typeface="Times New Roman" panose="02020603050405020304" pitchFamily="18" charset="0"/>
              </a:rPr>
              <a:t>MPP:</a:t>
            </a:r>
          </a:p>
          <a:p>
            <a:pPr marL="287338" indent="-171450">
              <a:buFont typeface="Arial" panose="020B0604020202020204" pitchFamily="34" charset="0"/>
              <a:buChar char="•"/>
            </a:pPr>
            <a:r>
              <a:rPr lang="en-GB" sz="1200" dirty="0">
                <a:solidFill>
                  <a:sysClr val="windowText" lastClr="000000"/>
                </a:solidFill>
                <a:latin typeface="Times New Roman" panose="02020603050405020304" pitchFamily="18" charset="0"/>
                <a:cs typeface="Times New Roman" panose="02020603050405020304" pitchFamily="18" charset="0"/>
              </a:rPr>
              <a:t>Precise active ingredient (substance)</a:t>
            </a:r>
          </a:p>
        </p:txBody>
      </p:sp>
      <p:grpSp>
        <p:nvGrpSpPr>
          <p:cNvPr id="90" name="Group 89"/>
          <p:cNvGrpSpPr/>
          <p:nvPr/>
        </p:nvGrpSpPr>
        <p:grpSpPr>
          <a:xfrm>
            <a:off x="998764" y="1378007"/>
            <a:ext cx="10428363" cy="4053373"/>
            <a:chOff x="998764" y="1378007"/>
            <a:chExt cx="10428363" cy="4053373"/>
          </a:xfrm>
        </p:grpSpPr>
        <p:cxnSp>
          <p:nvCxnSpPr>
            <p:cNvPr id="9" name="Straight Arrow Connector 24"/>
            <p:cNvCxnSpPr>
              <a:stCxn id="6" idx="0"/>
              <a:endCxn id="3" idx="2"/>
            </p:cNvCxnSpPr>
            <p:nvPr/>
          </p:nvCxnSpPr>
          <p:spPr>
            <a:xfrm flipV="1">
              <a:off x="2553977" y="1378007"/>
              <a:ext cx="0" cy="1876216"/>
            </a:xfrm>
            <a:prstGeom prst="straightConnector1">
              <a:avLst/>
            </a:prstGeom>
            <a:noFill/>
            <a:ln w="38100" cap="flat" cmpd="sng" algn="ctr">
              <a:solidFill>
                <a:srgbClr val="5B9BD5"/>
              </a:solidFill>
              <a:prstDash val="solid"/>
              <a:miter lim="800000"/>
              <a:tailEnd type="triangle"/>
            </a:ln>
            <a:effectLst/>
          </p:spPr>
        </p:cxnSp>
        <p:cxnSp>
          <p:nvCxnSpPr>
            <p:cNvPr id="15" name="Straight Arrow Connector 30"/>
            <p:cNvCxnSpPr>
              <a:stCxn id="8" idx="0"/>
              <a:endCxn id="5" idx="2"/>
            </p:cNvCxnSpPr>
            <p:nvPr/>
          </p:nvCxnSpPr>
          <p:spPr>
            <a:xfrm flipV="1">
              <a:off x="4737504" y="2221683"/>
              <a:ext cx="0" cy="1876216"/>
            </a:xfrm>
            <a:prstGeom prst="straightConnector1">
              <a:avLst/>
            </a:prstGeom>
            <a:noFill/>
            <a:ln w="38100" cap="flat" cmpd="sng" algn="ctr">
              <a:solidFill>
                <a:srgbClr val="5B9BD5"/>
              </a:solidFill>
              <a:prstDash val="solid"/>
              <a:miter lim="800000"/>
              <a:tailEnd type="triangle"/>
            </a:ln>
            <a:effectLst/>
          </p:spPr>
        </p:cxnSp>
        <p:sp>
          <p:nvSpPr>
            <p:cNvPr id="37" name="Rectangle à coins arrondis 36"/>
            <p:cNvSpPr/>
            <p:nvPr/>
          </p:nvSpPr>
          <p:spPr>
            <a:xfrm>
              <a:off x="998764" y="3987077"/>
              <a:ext cx="1463040" cy="60350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ysClr val="windowText" lastClr="000000"/>
                  </a:solidFill>
                  <a:latin typeface="Arial Narrow" panose="020B0606020202030204" pitchFamily="34" charset="0"/>
                  <a:cs typeface="Times New Roman" panose="02020603050405020304" pitchFamily="18" charset="0"/>
                </a:rPr>
                <a:t>767867002 | Product containing amlodipine and atorvastatin in oral dose form (medicinal product form)</a:t>
              </a:r>
            </a:p>
          </p:txBody>
        </p:sp>
        <p:sp>
          <p:nvSpPr>
            <p:cNvPr id="6" name="Rectangle 5"/>
            <p:cNvSpPr/>
            <p:nvPr/>
          </p:nvSpPr>
          <p:spPr>
            <a:xfrm>
              <a:off x="1548137" y="3254223"/>
              <a:ext cx="2011680" cy="667512"/>
            </a:xfrm>
            <a:prstGeom prst="rect">
              <a:avLst/>
            </a:prstGeom>
            <a:solidFill>
              <a:srgbClr val="FFFF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Medicinal product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Form (MPF)</a:t>
              </a:r>
            </a:p>
          </p:txBody>
        </p:sp>
        <p:sp>
          <p:nvSpPr>
            <p:cNvPr id="8" name="Rectangle 7"/>
            <p:cNvSpPr/>
            <p:nvPr/>
          </p:nvSpPr>
          <p:spPr>
            <a:xfrm>
              <a:off x="3731664" y="4097899"/>
              <a:ext cx="2011680" cy="667512"/>
            </a:xfrm>
            <a:prstGeom prst="rect">
              <a:avLst/>
            </a:prstGeom>
            <a:solidFill>
              <a:srgbClr val="FFFFCC"/>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Medicinal product form only (MPFO)</a:t>
              </a:r>
            </a:p>
          </p:txBody>
        </p:sp>
        <p:cxnSp>
          <p:nvCxnSpPr>
            <p:cNvPr id="13" name="Straight Arrow Connector 28"/>
            <p:cNvCxnSpPr>
              <a:stCxn id="8" idx="1"/>
              <a:endCxn id="6" idx="2"/>
            </p:cNvCxnSpPr>
            <p:nvPr/>
          </p:nvCxnSpPr>
          <p:spPr>
            <a:xfrm flipH="1" flipV="1">
              <a:off x="2553977" y="3921735"/>
              <a:ext cx="1177687" cy="509920"/>
            </a:xfrm>
            <a:prstGeom prst="straightConnector1">
              <a:avLst/>
            </a:prstGeom>
            <a:noFill/>
            <a:ln w="38100" cap="flat" cmpd="sng" algn="ctr">
              <a:solidFill>
                <a:srgbClr val="5B9BD5"/>
              </a:solidFill>
              <a:prstDash val="solid"/>
              <a:miter lim="800000"/>
              <a:tailEnd type="triangle"/>
            </a:ln>
            <a:effectLst/>
          </p:spPr>
        </p:cxnSp>
        <p:sp>
          <p:nvSpPr>
            <p:cNvPr id="36" name="Rectangle à coins arrondis 35"/>
            <p:cNvSpPr/>
            <p:nvPr/>
          </p:nvSpPr>
          <p:spPr>
            <a:xfrm>
              <a:off x="2879817" y="4827876"/>
              <a:ext cx="1768009" cy="60350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ysClr val="windowText" lastClr="000000"/>
                  </a:solidFill>
                  <a:latin typeface="Arial Narrow" panose="020B0606020202030204" pitchFamily="34" charset="0"/>
                  <a:cs typeface="Times New Roman" panose="02020603050405020304" pitchFamily="18" charset="0"/>
                </a:rPr>
                <a:t>773458009 | Product containing only amlodipine and atorvastatin in oral dose form (medicinal product form)</a:t>
              </a:r>
            </a:p>
          </p:txBody>
        </p:sp>
        <p:sp>
          <p:nvSpPr>
            <p:cNvPr id="41" name="Parenthèse fermante 17"/>
            <p:cNvSpPr/>
            <p:nvPr/>
          </p:nvSpPr>
          <p:spPr>
            <a:xfrm>
              <a:off x="8047269" y="3199029"/>
              <a:ext cx="162260" cy="1642897"/>
            </a:xfrm>
            <a:prstGeom prst="righ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Rectangle 44"/>
            <p:cNvSpPr/>
            <p:nvPr/>
          </p:nvSpPr>
          <p:spPr>
            <a:xfrm>
              <a:off x="8369998" y="3679602"/>
              <a:ext cx="3057129" cy="65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GB" sz="1200" dirty="0">
                  <a:solidFill>
                    <a:sysClr val="windowText" lastClr="000000"/>
                  </a:solidFill>
                  <a:latin typeface="Times New Roman" panose="02020603050405020304" pitchFamily="18" charset="0"/>
                  <a:cs typeface="Times New Roman" panose="02020603050405020304" pitchFamily="18" charset="0"/>
                </a:rPr>
                <a:t>MPF/MPFO:</a:t>
              </a:r>
            </a:p>
            <a:p>
              <a:pPr marL="287338" indent="-171450">
                <a:buFont typeface="Arial" panose="020B0604020202020204" pitchFamily="34" charset="0"/>
                <a:buChar char="•"/>
              </a:pPr>
              <a:r>
                <a:rPr lang="en-GB" sz="1200" dirty="0">
                  <a:solidFill>
                    <a:sysClr val="windowText" lastClr="000000"/>
                  </a:solidFill>
                  <a:latin typeface="Times New Roman" panose="02020603050405020304" pitchFamily="18" charset="0"/>
                  <a:cs typeface="Times New Roman" panose="02020603050405020304" pitchFamily="18" charset="0"/>
                </a:rPr>
                <a:t>Active ingredient (substance)</a:t>
              </a:r>
            </a:p>
            <a:p>
              <a:pPr marL="287338" indent="-171450">
                <a:buFont typeface="Arial" panose="020B0604020202020204" pitchFamily="34" charset="0"/>
                <a:buChar char="•"/>
              </a:pPr>
              <a:r>
                <a:rPr lang="en-GB" sz="1200" dirty="0">
                  <a:solidFill>
                    <a:sysClr val="windowText" lastClr="000000"/>
                  </a:solidFill>
                  <a:latin typeface="Times New Roman" panose="02020603050405020304" pitchFamily="18" charset="0"/>
                  <a:cs typeface="Times New Roman" panose="02020603050405020304" pitchFamily="18" charset="0"/>
                </a:rPr>
                <a:t>Dose form (pharmaceutical dose form)</a:t>
              </a:r>
            </a:p>
            <a:p>
              <a:pPr marL="171450" indent="-171450">
                <a:buFont typeface="Arial" panose="020B0604020202020204" pitchFamily="34" charset="0"/>
                <a:buChar char="•"/>
              </a:pPr>
              <a:endParaRPr lang="en-GB" sz="1200" dirty="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83" name="Group 82"/>
          <p:cNvGrpSpPr/>
          <p:nvPr/>
        </p:nvGrpSpPr>
        <p:grpSpPr>
          <a:xfrm>
            <a:off x="4737504" y="3065359"/>
            <a:ext cx="6689623" cy="3216693"/>
            <a:chOff x="4737504" y="3065359"/>
            <a:chExt cx="6689623" cy="3216693"/>
          </a:xfrm>
        </p:grpSpPr>
        <p:cxnSp>
          <p:nvCxnSpPr>
            <p:cNvPr id="12" name="Straight Arrow Connector 27"/>
            <p:cNvCxnSpPr>
              <a:stCxn id="4" idx="0"/>
              <a:endCxn id="7" idx="2"/>
            </p:cNvCxnSpPr>
            <p:nvPr/>
          </p:nvCxnSpPr>
          <p:spPr>
            <a:xfrm flipV="1">
              <a:off x="6921031" y="3065359"/>
              <a:ext cx="0" cy="1876214"/>
            </a:xfrm>
            <a:prstGeom prst="straightConnector1">
              <a:avLst/>
            </a:prstGeom>
            <a:noFill/>
            <a:ln w="38100" cap="flat" cmpd="sng" algn="ctr">
              <a:solidFill>
                <a:srgbClr val="5B9BD5"/>
              </a:solidFill>
              <a:prstDash val="solid"/>
              <a:miter lim="800000"/>
              <a:tailEnd type="triangle"/>
            </a:ln>
            <a:effectLst/>
          </p:spPr>
        </p:cxnSp>
        <p:sp>
          <p:nvSpPr>
            <p:cNvPr id="4" name="Rectangle 3"/>
            <p:cNvSpPr/>
            <p:nvPr/>
          </p:nvSpPr>
          <p:spPr>
            <a:xfrm>
              <a:off x="5915191" y="4941573"/>
              <a:ext cx="2011680" cy="667512"/>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Clinical drug</a:t>
              </a:r>
            </a:p>
          </p:txBody>
        </p:sp>
        <p:sp>
          <p:nvSpPr>
            <p:cNvPr id="35" name="Rectangle à coins arrondis 34"/>
            <p:cNvSpPr/>
            <p:nvPr/>
          </p:nvSpPr>
          <p:spPr>
            <a:xfrm>
              <a:off x="5151782" y="5678548"/>
              <a:ext cx="2455517" cy="60350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dirty="0">
                  <a:solidFill>
                    <a:sysClr val="windowText" lastClr="000000"/>
                  </a:solidFill>
                  <a:latin typeface="Arial Narrow" panose="020B0606020202030204" pitchFamily="34" charset="0"/>
                  <a:cs typeface="Times New Roman" panose="02020603050405020304" pitchFamily="18" charset="0"/>
                </a:rPr>
                <a:t>1153442009 | Product containing precisely amlodipine (as amlodipine </a:t>
              </a:r>
              <a:r>
                <a:rPr lang="en-GB" sz="900" i="1" dirty="0" err="1">
                  <a:solidFill>
                    <a:sysClr val="windowText" lastClr="000000"/>
                  </a:solidFill>
                  <a:latin typeface="Arial Narrow" panose="020B0606020202030204" pitchFamily="34" charset="0"/>
                  <a:cs typeface="Times New Roman" panose="02020603050405020304" pitchFamily="18" charset="0"/>
                </a:rPr>
                <a:t>besilate</a:t>
              </a:r>
              <a:r>
                <a:rPr lang="en-GB" sz="900" i="1" dirty="0">
                  <a:solidFill>
                    <a:sysClr val="windowText" lastClr="000000"/>
                  </a:solidFill>
                  <a:latin typeface="Arial Narrow" panose="020B0606020202030204" pitchFamily="34" charset="0"/>
                  <a:cs typeface="Times New Roman" panose="02020603050405020304" pitchFamily="18" charset="0"/>
                </a:rPr>
                <a:t>) 10 milligram and atorvastatin (as atorvastatin calcium) 10 milligram/1 each conventional release oral tablet (clinical drug) |</a:t>
              </a:r>
            </a:p>
          </p:txBody>
        </p:sp>
        <p:sp>
          <p:nvSpPr>
            <p:cNvPr id="42" name="Parenthèse fermante 19"/>
            <p:cNvSpPr/>
            <p:nvPr/>
          </p:nvSpPr>
          <p:spPr>
            <a:xfrm>
              <a:off x="8047269" y="4903452"/>
              <a:ext cx="162260" cy="770731"/>
            </a:xfrm>
            <a:prstGeom prst="righ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4" name="Straight Arrow Connector 29"/>
            <p:cNvCxnSpPr>
              <a:stCxn id="4" idx="1"/>
              <a:endCxn id="8" idx="2"/>
            </p:cNvCxnSpPr>
            <p:nvPr/>
          </p:nvCxnSpPr>
          <p:spPr>
            <a:xfrm flipH="1" flipV="1">
              <a:off x="4737504" y="4765411"/>
              <a:ext cx="1177687" cy="497218"/>
            </a:xfrm>
            <a:prstGeom prst="straightConnector1">
              <a:avLst/>
            </a:prstGeom>
            <a:noFill/>
            <a:ln w="38100" cap="flat" cmpd="sng" algn="ctr">
              <a:solidFill>
                <a:srgbClr val="5B9BD5"/>
              </a:solidFill>
              <a:prstDash val="solid"/>
              <a:miter lim="800000"/>
              <a:tailEnd type="triangle"/>
            </a:ln>
            <a:effectLst/>
          </p:spPr>
        </p:cxnSp>
        <p:sp>
          <p:nvSpPr>
            <p:cNvPr id="46" name="Rectangle 45"/>
            <p:cNvSpPr/>
            <p:nvPr/>
          </p:nvSpPr>
          <p:spPr>
            <a:xfrm>
              <a:off x="8369998" y="4501050"/>
              <a:ext cx="3057129" cy="1479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GB" sz="1200" dirty="0">
                  <a:solidFill>
                    <a:sysClr val="windowText" lastClr="000000"/>
                  </a:solidFill>
                  <a:latin typeface="Times New Roman" panose="02020603050405020304" pitchFamily="18" charset="0"/>
                  <a:cs typeface="Times New Roman" panose="02020603050405020304" pitchFamily="18" charset="0"/>
                </a:rPr>
                <a:t>CD:</a:t>
              </a:r>
            </a:p>
            <a:p>
              <a:pPr marL="287338" indent="-1714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Precise Active ingredient (substance)</a:t>
              </a:r>
            </a:p>
            <a:p>
              <a:pPr marL="287338" indent="-1714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Dose form (pharmaceutical dose form)</a:t>
              </a:r>
            </a:p>
            <a:p>
              <a:pPr marL="287338" indent="-1714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Basis of strength (substance)</a:t>
              </a:r>
            </a:p>
            <a:p>
              <a:pPr marL="287338" indent="-1714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Strength units (unit of measure)</a:t>
              </a:r>
            </a:p>
            <a:p>
              <a:pPr marL="287338" indent="-1714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Strength values (numbers)</a:t>
              </a:r>
            </a:p>
            <a:p>
              <a:pPr marL="287338" indent="-171450">
                <a:buFont typeface="Arial" panose="020B0604020202020204" pitchFamily="34" charset="0"/>
                <a:buChar char="•"/>
              </a:pPr>
              <a:r>
                <a:rPr lang="en-GB" sz="1200" dirty="0">
                  <a:solidFill>
                    <a:schemeClr val="tx1"/>
                  </a:solidFill>
                  <a:latin typeface="Times New Roman" panose="02020603050405020304" pitchFamily="18" charset="0"/>
                  <a:cs typeface="Times New Roman" panose="02020603050405020304" pitchFamily="18" charset="0"/>
                </a:rPr>
                <a:t>Units of presentation (units of presentation)</a:t>
              </a:r>
            </a:p>
          </p:txBody>
        </p:sp>
      </p:grpSp>
      <p:sp>
        <p:nvSpPr>
          <p:cNvPr id="47" name="Parenthèse ouvrante 27"/>
          <p:cNvSpPr/>
          <p:nvPr/>
        </p:nvSpPr>
        <p:spPr>
          <a:xfrm rot="5400000">
            <a:off x="5776099" y="-1548622"/>
            <a:ext cx="140518" cy="4281421"/>
          </a:xfrm>
          <a:prstGeom prst="lef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9" name="Rectangle 48"/>
          <p:cNvSpPr/>
          <p:nvPr/>
        </p:nvSpPr>
        <p:spPr>
          <a:xfrm>
            <a:off x="4840518" y="93349"/>
            <a:ext cx="2011680" cy="355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a:solidFill>
                  <a:sysClr val="windowText" lastClr="000000"/>
                </a:solidFill>
                <a:latin typeface="Times New Roman" panose="02020603050405020304" pitchFamily="18" charset="0"/>
                <a:cs typeface="Times New Roman" panose="02020603050405020304" pitchFamily="18" charset="0"/>
              </a:rPr>
              <a:t>Closed-world entities</a:t>
            </a:r>
          </a:p>
        </p:txBody>
      </p:sp>
    </p:spTree>
    <p:extLst>
      <p:ext uri="{BB962C8B-B14F-4D97-AF65-F5344CB8AC3E}">
        <p14:creationId xmlns:p14="http://schemas.microsoft.com/office/powerpoint/2010/main" val="176985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for Clinical Drug</a:t>
            </a:r>
          </a:p>
        </p:txBody>
      </p:sp>
      <p:sp>
        <p:nvSpPr>
          <p:cNvPr id="3" name="Content Placeholder 2"/>
          <p:cNvSpPr>
            <a:spLocks noGrp="1"/>
          </p:cNvSpPr>
          <p:nvPr>
            <p:ph idx="1"/>
          </p:nvPr>
        </p:nvSpPr>
        <p:spPr/>
        <p:txBody>
          <a:bodyPr>
            <a:normAutofit/>
          </a:bodyPr>
          <a:lstStyle/>
          <a:p>
            <a:r>
              <a:rPr lang="en-US" dirty="0"/>
              <a:t>Presentation strength</a:t>
            </a:r>
          </a:p>
          <a:p>
            <a:pPr lvl="1"/>
            <a:r>
              <a:rPr lang="en-US" dirty="0"/>
              <a:t>As opposed to normalized strength</a:t>
            </a:r>
          </a:p>
          <a:p>
            <a:pPr lvl="2"/>
            <a:r>
              <a:rPr lang="en-US" dirty="0"/>
              <a:t>To support the distinction among </a:t>
            </a:r>
            <a:r>
              <a:rPr lang="en-US" dirty="0" err="1"/>
              <a:t>iso</a:t>
            </a:r>
            <a:r>
              <a:rPr lang="en-US" dirty="0"/>
              <a:t>-concentration products</a:t>
            </a:r>
          </a:p>
          <a:p>
            <a:pPr lvl="1"/>
            <a:r>
              <a:rPr lang="en-US" dirty="0"/>
              <a:t>4 discrete elements</a:t>
            </a:r>
          </a:p>
          <a:p>
            <a:pPr lvl="2"/>
            <a:r>
              <a:rPr lang="en-US" dirty="0"/>
              <a:t>Numerator (value and unit), denominator (value and unit)</a:t>
            </a:r>
          </a:p>
          <a:p>
            <a:r>
              <a:rPr lang="en-US" dirty="0"/>
              <a:t>Basis of strength substance</a:t>
            </a:r>
          </a:p>
          <a:p>
            <a:pPr lvl="1"/>
            <a:r>
              <a:rPr lang="en-US" dirty="0"/>
              <a:t>Substance in reference to which strength is defined</a:t>
            </a:r>
          </a:p>
          <a:p>
            <a:r>
              <a:rPr lang="en-US" dirty="0"/>
              <a:t>Dose form and unit of presentation</a:t>
            </a:r>
          </a:p>
          <a:p>
            <a:pPr lvl="1"/>
            <a:r>
              <a:rPr lang="en-US" dirty="0"/>
              <a:t>Harmonized with international standards</a:t>
            </a:r>
          </a:p>
        </p:txBody>
      </p:sp>
    </p:spTree>
    <p:extLst>
      <p:ext uri="{BB962C8B-B14F-4D97-AF65-F5344CB8AC3E}">
        <p14:creationId xmlns:p14="http://schemas.microsoft.com/office/powerpoint/2010/main" val="2278350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for Clinical Drug</a:t>
            </a:r>
          </a:p>
        </p:txBody>
      </p:sp>
      <p:sp>
        <p:nvSpPr>
          <p:cNvPr id="3" name="Content Placeholder 2"/>
          <p:cNvSpPr>
            <a:spLocks noGrp="1"/>
          </p:cNvSpPr>
          <p:nvPr>
            <p:ph idx="1"/>
          </p:nvPr>
        </p:nvSpPr>
        <p:spPr/>
        <p:txBody>
          <a:bodyPr>
            <a:normAutofit/>
          </a:bodyPr>
          <a:lstStyle/>
          <a:p>
            <a:r>
              <a:rPr lang="en-US" dirty="0"/>
              <a:t>Closure axiom</a:t>
            </a:r>
          </a:p>
          <a:p>
            <a:pPr lvl="1"/>
            <a:r>
              <a:rPr lang="en-US" dirty="0"/>
              <a:t>Required to restrict a clinical drug to exactly its ingredients (only vs. some)</a:t>
            </a:r>
          </a:p>
          <a:p>
            <a:pPr lvl="1"/>
            <a:r>
              <a:rPr lang="en-US" dirty="0"/>
              <a:t>Should be implemented through universal restrictions</a:t>
            </a:r>
          </a:p>
          <a:p>
            <a:pPr lvl="2"/>
            <a:r>
              <a:rPr lang="en-US" dirty="0" err="1"/>
              <a:t>Has_ingredient</a:t>
            </a:r>
            <a:r>
              <a:rPr lang="en-US" dirty="0"/>
              <a:t> SOME atorvastatin</a:t>
            </a:r>
          </a:p>
          <a:p>
            <a:pPr lvl="2"/>
            <a:r>
              <a:rPr lang="en-US" dirty="0" err="1"/>
              <a:t>Has_ingredient</a:t>
            </a:r>
            <a:r>
              <a:rPr lang="en-US" dirty="0"/>
              <a:t> SOME amlodipine</a:t>
            </a:r>
          </a:p>
          <a:p>
            <a:pPr lvl="2"/>
            <a:r>
              <a:rPr lang="en-US" dirty="0" err="1">
                <a:solidFill>
                  <a:srgbClr val="00B0F0"/>
                </a:solidFill>
              </a:rPr>
              <a:t>Has_ingredient</a:t>
            </a:r>
            <a:r>
              <a:rPr lang="en-US" dirty="0">
                <a:solidFill>
                  <a:srgbClr val="00B0F0"/>
                </a:solidFill>
              </a:rPr>
              <a:t> ONLY (atorvastatin OR amlodipine)</a:t>
            </a:r>
          </a:p>
          <a:p>
            <a:pPr lvl="1"/>
            <a:r>
              <a:rPr lang="en-US" dirty="0"/>
              <a:t>Universal restrictions not supported in EL++</a:t>
            </a:r>
          </a:p>
          <a:p>
            <a:pPr lvl="1"/>
            <a:r>
              <a:rPr lang="en-US" dirty="0"/>
              <a:t>Workaround: count of active ingredients</a:t>
            </a:r>
          </a:p>
          <a:p>
            <a:pPr lvl="2"/>
            <a:r>
              <a:rPr lang="en-US" dirty="0"/>
              <a:t>2 active ingredients</a:t>
            </a:r>
          </a:p>
          <a:p>
            <a:pPr lvl="2"/>
            <a:endParaRPr lang="en-US" dirty="0"/>
          </a:p>
          <a:p>
            <a:pPr lvl="2"/>
            <a:endParaRPr lang="en-US" dirty="0"/>
          </a:p>
        </p:txBody>
      </p:sp>
    </p:spTree>
    <p:extLst>
      <p:ext uri="{BB962C8B-B14F-4D97-AF65-F5344CB8AC3E}">
        <p14:creationId xmlns:p14="http://schemas.microsoft.com/office/powerpoint/2010/main" val="2368448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SNOMED CT model</a:t>
            </a:r>
          </a:p>
        </p:txBody>
      </p:sp>
      <p:sp>
        <p:nvSpPr>
          <p:cNvPr id="3" name="Content Placeholder 2"/>
          <p:cNvSpPr>
            <a:spLocks noGrp="1"/>
          </p:cNvSpPr>
          <p:nvPr>
            <p:ph idx="1"/>
          </p:nvPr>
        </p:nvSpPr>
        <p:spPr/>
        <p:txBody>
          <a:bodyPr>
            <a:normAutofit/>
          </a:bodyPr>
          <a:lstStyle/>
          <a:p>
            <a:endParaRPr lang="en-US" i="1" dirty="0"/>
          </a:p>
        </p:txBody>
      </p:sp>
      <p:sp>
        <p:nvSpPr>
          <p:cNvPr id="9" name="Rectangle 8"/>
          <p:cNvSpPr/>
          <p:nvPr/>
        </p:nvSpPr>
        <p:spPr>
          <a:xfrm>
            <a:off x="952276" y="1447801"/>
            <a:ext cx="10287448" cy="1200329"/>
          </a:xfrm>
          <a:prstGeom prst="rect">
            <a:avLst/>
          </a:prstGeom>
        </p:spPr>
        <p:txBody>
          <a:bodyPr wrap="square">
            <a:spAutoFit/>
          </a:bodyPr>
          <a:lstStyle/>
          <a:p>
            <a:r>
              <a:rPr lang="en-US" sz="2400" dirty="0">
                <a:solidFill>
                  <a:srgbClr val="FFC000"/>
                </a:solidFill>
                <a:latin typeface="Arial Narrow" panose="020B0606020202030204" pitchFamily="34" charset="0"/>
                <a:ea typeface="SimSun" panose="02010600030101010101" pitchFamily="2" charset="-122"/>
              </a:rPr>
              <a:t>1153442009 | Product containing precisely amlodipine (as amlodipine </a:t>
            </a:r>
            <a:r>
              <a:rPr lang="en-US" sz="2400" dirty="0" err="1">
                <a:solidFill>
                  <a:srgbClr val="FFC000"/>
                </a:solidFill>
                <a:latin typeface="Arial Narrow" panose="020B0606020202030204" pitchFamily="34" charset="0"/>
                <a:ea typeface="SimSun" panose="02010600030101010101" pitchFamily="2" charset="-122"/>
              </a:rPr>
              <a:t>besilate</a:t>
            </a:r>
            <a:r>
              <a:rPr lang="en-US" sz="2400" dirty="0">
                <a:solidFill>
                  <a:srgbClr val="FFC000"/>
                </a:solidFill>
                <a:latin typeface="Arial Narrow" panose="020B0606020202030204" pitchFamily="34" charset="0"/>
                <a:ea typeface="SimSun" panose="02010600030101010101" pitchFamily="2" charset="-122"/>
              </a:rPr>
              <a:t>) 10 milligram and atorvastatin (as atorvastatin calcium) 10 milligram/1 each conventional release oral tablet (clinical drug) |</a:t>
            </a:r>
          </a:p>
        </p:txBody>
      </p:sp>
      <p:pic>
        <p:nvPicPr>
          <p:cNvPr id="5" name="Picture 4">
            <a:extLst>
              <a:ext uri="{FF2B5EF4-FFF2-40B4-BE49-F238E27FC236}">
                <a16:creationId xmlns:a16="http://schemas.microsoft.com/office/drawing/2014/main" id="{D2E12B31-6F4B-3107-F368-47C793181AEE}"/>
              </a:ext>
            </a:extLst>
          </p:cNvPr>
          <p:cNvPicPr>
            <a:picLocks noChangeAspect="1"/>
          </p:cNvPicPr>
          <p:nvPr/>
        </p:nvPicPr>
        <p:blipFill>
          <a:blip r:embed="rId3"/>
          <a:stretch>
            <a:fillRect/>
          </a:stretch>
        </p:blipFill>
        <p:spPr>
          <a:xfrm>
            <a:off x="2298700" y="2821629"/>
            <a:ext cx="7594600" cy="3703828"/>
          </a:xfrm>
          <a:prstGeom prst="rect">
            <a:avLst/>
          </a:prstGeom>
          <a:ln>
            <a:solidFill>
              <a:schemeClr val="bg1">
                <a:lumMod val="50000"/>
              </a:schemeClr>
            </a:solidFill>
          </a:ln>
        </p:spPr>
      </p:pic>
    </p:spTree>
    <p:extLst>
      <p:ext uri="{BB962C8B-B14F-4D97-AF65-F5344CB8AC3E}">
        <p14:creationId xmlns:p14="http://schemas.microsoft.com/office/powerpoint/2010/main" val="3847490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Drug classes (Groupers)</a:t>
            </a:r>
          </a:p>
        </p:txBody>
      </p:sp>
      <p:sp>
        <p:nvSpPr>
          <p:cNvPr id="3" name="Content Placeholder 2"/>
          <p:cNvSpPr>
            <a:spLocks noGrp="1"/>
          </p:cNvSpPr>
          <p:nvPr>
            <p:ph idx="1"/>
          </p:nvPr>
        </p:nvSpPr>
        <p:spPr/>
        <p:txBody>
          <a:bodyPr>
            <a:normAutofit fontScale="92500" lnSpcReduction="20000"/>
          </a:bodyPr>
          <a:lstStyle/>
          <a:p>
            <a:r>
              <a:rPr lang="en-US" dirty="0"/>
              <a:t>Based on disposition</a:t>
            </a:r>
          </a:p>
          <a:p>
            <a:pPr lvl="1"/>
            <a:r>
              <a:rPr lang="en-US" dirty="0">
                <a:solidFill>
                  <a:srgbClr val="FFC000"/>
                </a:solidFill>
                <a:latin typeface="Arial Narrow" panose="020B0606020202030204" pitchFamily="34" charset="0"/>
              </a:rPr>
              <a:t>Product containing 3-hydroxy-3-methylglutaryl-coenzyme A reductase inhibitor</a:t>
            </a:r>
          </a:p>
          <a:p>
            <a:r>
              <a:rPr lang="en-US" dirty="0"/>
              <a:t>Based on chemical structure</a:t>
            </a:r>
          </a:p>
          <a:p>
            <a:pPr lvl="1"/>
            <a:r>
              <a:rPr lang="en-US" dirty="0">
                <a:solidFill>
                  <a:srgbClr val="FFC000"/>
                </a:solidFill>
                <a:latin typeface="Arial Narrow" panose="020B0606020202030204" pitchFamily="34" charset="0"/>
              </a:rPr>
              <a:t>Product containing aminoglycoside</a:t>
            </a:r>
          </a:p>
          <a:p>
            <a:r>
              <a:rPr lang="en-US" dirty="0"/>
              <a:t>Based on intended site of administration</a:t>
            </a:r>
          </a:p>
          <a:p>
            <a:pPr lvl="1"/>
            <a:r>
              <a:rPr lang="en-US" dirty="0">
                <a:solidFill>
                  <a:srgbClr val="FFC000"/>
                </a:solidFill>
                <a:latin typeface="Arial Narrow" panose="020B0606020202030204" pitchFamily="34" charset="0"/>
              </a:rPr>
              <a:t>Product manufactured as parenteral dosage form</a:t>
            </a:r>
          </a:p>
          <a:p>
            <a:r>
              <a:rPr lang="en-US" dirty="0"/>
              <a:t>Based on therapeutic role</a:t>
            </a:r>
          </a:p>
          <a:p>
            <a:pPr lvl="1"/>
            <a:r>
              <a:rPr lang="en-US" dirty="0"/>
              <a:t>Conserved when intimately related to mechanism of action</a:t>
            </a:r>
          </a:p>
          <a:p>
            <a:pPr lvl="2"/>
            <a:r>
              <a:rPr lang="en-US" dirty="0">
                <a:solidFill>
                  <a:srgbClr val="FFC000"/>
                </a:solidFill>
                <a:latin typeface="Arial Narrow" panose="020B0606020202030204" pitchFamily="34" charset="0"/>
              </a:rPr>
              <a:t>Product containing antimalarial</a:t>
            </a:r>
            <a:endParaRPr lang="en-US" dirty="0"/>
          </a:p>
          <a:p>
            <a:pPr lvl="1"/>
            <a:r>
              <a:rPr lang="en-US" dirty="0">
                <a:solidFill>
                  <a:srgbClr val="00B0F0"/>
                </a:solidFill>
              </a:rPr>
              <a:t>Removed from the medicinal product hierarchy when purely regulatory information (non-definitional)</a:t>
            </a:r>
          </a:p>
          <a:p>
            <a:pPr lvl="2"/>
            <a:r>
              <a:rPr lang="en-US" dirty="0" err="1">
                <a:solidFill>
                  <a:srgbClr val="FFC000"/>
                </a:solidFill>
                <a:latin typeface="Arial Narrow" panose="020B0606020202030204" pitchFamily="34" charset="0"/>
              </a:rPr>
              <a:t>Antilipemic</a:t>
            </a:r>
            <a:r>
              <a:rPr lang="en-US" dirty="0">
                <a:solidFill>
                  <a:srgbClr val="FFC000"/>
                </a:solidFill>
                <a:latin typeface="Arial Narrow" panose="020B0606020202030204" pitchFamily="34" charset="0"/>
              </a:rPr>
              <a:t> agent, Cardiovascular drug</a:t>
            </a:r>
            <a:endParaRPr lang="en-US" dirty="0"/>
          </a:p>
          <a:p>
            <a:pPr lvl="2"/>
            <a:endParaRPr lang="en-US" dirty="0">
              <a:solidFill>
                <a:srgbClr val="FFFF00"/>
              </a:solidFill>
            </a:endParaRPr>
          </a:p>
        </p:txBody>
      </p:sp>
    </p:spTree>
    <p:extLst>
      <p:ext uri="{BB962C8B-B14F-4D97-AF65-F5344CB8AC3E}">
        <p14:creationId xmlns:p14="http://schemas.microsoft.com/office/powerpoint/2010/main" val="114405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of product groupers from substance groupers</a:t>
            </a:r>
          </a:p>
        </p:txBody>
      </p:sp>
      <p:sp>
        <p:nvSpPr>
          <p:cNvPr id="3" name="Content Placeholder 2"/>
          <p:cNvSpPr>
            <a:spLocks noGrp="1"/>
          </p:cNvSpPr>
          <p:nvPr>
            <p:ph idx="1"/>
          </p:nvPr>
        </p:nvSpPr>
        <p:spPr/>
        <p:txBody>
          <a:bodyPr/>
          <a:lstStyle/>
          <a:p>
            <a:r>
              <a:rPr lang="en-US" dirty="0"/>
              <a:t>Groupers </a:t>
            </a:r>
            <a:r>
              <a:rPr lang="en-US" i="1" dirty="0"/>
              <a:t>asserted</a:t>
            </a:r>
            <a:r>
              <a:rPr lang="en-US" dirty="0"/>
              <a:t> in the </a:t>
            </a:r>
            <a:r>
              <a:rPr lang="en-US" u="sng" dirty="0"/>
              <a:t>substance</a:t>
            </a:r>
            <a:r>
              <a:rPr lang="en-US" dirty="0"/>
              <a:t> hierarchy</a:t>
            </a:r>
          </a:p>
          <a:p>
            <a:pPr lvl="1"/>
            <a:r>
              <a:rPr lang="en-US" dirty="0">
                <a:solidFill>
                  <a:srgbClr val="FFC000"/>
                </a:solidFill>
                <a:effectLst/>
                <a:latin typeface="Arial Narrow" panose="020B0606020202030204" pitchFamily="34" charset="0"/>
              </a:rPr>
              <a:t>Amlodipine (substance)</a:t>
            </a:r>
            <a:endParaRPr lang="en-US" dirty="0"/>
          </a:p>
          <a:p>
            <a:pPr lvl="2"/>
            <a:r>
              <a:rPr lang="en-US" dirty="0" err="1">
                <a:effectLst/>
              </a:rPr>
              <a:t>SubClassOf</a:t>
            </a:r>
            <a:r>
              <a:rPr lang="en-US" dirty="0">
                <a:effectLst/>
              </a:rPr>
              <a:t> </a:t>
            </a:r>
            <a:r>
              <a:rPr lang="en-US" dirty="0">
                <a:solidFill>
                  <a:srgbClr val="FFC000"/>
                </a:solidFill>
                <a:effectLst/>
                <a:latin typeface="Arial Narrow" panose="020B0606020202030204" pitchFamily="34" charset="0"/>
              </a:rPr>
              <a:t>Substance with calcium channel blocker mechanism of action </a:t>
            </a:r>
            <a:r>
              <a:rPr lang="en-US" dirty="0">
                <a:solidFill>
                  <a:schemeClr val="tx1">
                    <a:lumMod val="65000"/>
                  </a:schemeClr>
                </a:solidFill>
                <a:effectLst/>
                <a:latin typeface="Arial Narrow" panose="020B0606020202030204" pitchFamily="34" charset="0"/>
              </a:rPr>
              <a:t>[substance grouper]</a:t>
            </a:r>
            <a:endParaRPr lang="en-US" dirty="0"/>
          </a:p>
          <a:p>
            <a:r>
              <a:rPr lang="en-US" dirty="0"/>
              <a:t>Groupers </a:t>
            </a:r>
            <a:r>
              <a:rPr lang="en-US" i="1" dirty="0"/>
              <a:t>inferred</a:t>
            </a:r>
            <a:r>
              <a:rPr lang="en-US" dirty="0"/>
              <a:t> in the </a:t>
            </a:r>
            <a:r>
              <a:rPr lang="en-US" u="sng" dirty="0"/>
              <a:t>product</a:t>
            </a:r>
            <a:r>
              <a:rPr lang="en-US" dirty="0"/>
              <a:t> hierarchy</a:t>
            </a:r>
          </a:p>
          <a:p>
            <a:pPr lvl="1"/>
            <a:r>
              <a:rPr lang="en-US" dirty="0">
                <a:solidFill>
                  <a:srgbClr val="FFC000"/>
                </a:solidFill>
                <a:effectLst/>
                <a:latin typeface="Arial" panose="020B0604020202020204" pitchFamily="34" charset="0"/>
                <a:cs typeface="Arial" panose="020B0604020202020204" pitchFamily="34" charset="0"/>
              </a:rPr>
              <a:t>Product containing amlodipine (medicinal product)</a:t>
            </a:r>
            <a:endParaRPr lang="en-US" dirty="0">
              <a:solidFill>
                <a:srgbClr val="FFC000"/>
              </a:solidFill>
              <a:effectLst/>
              <a:latin typeface="Arial Narrow" panose="020B0606020202030204" pitchFamily="34" charset="0"/>
            </a:endParaRPr>
          </a:p>
          <a:p>
            <a:pPr lvl="2"/>
            <a:r>
              <a:rPr lang="en-US" dirty="0" err="1">
                <a:effectLst/>
              </a:rPr>
              <a:t>SubClassOf</a:t>
            </a:r>
            <a:r>
              <a:rPr lang="en-US" dirty="0">
                <a:effectLst/>
              </a:rPr>
              <a:t> </a:t>
            </a:r>
            <a:r>
              <a:rPr lang="en-US" dirty="0">
                <a:solidFill>
                  <a:srgbClr val="FFC000"/>
                </a:solidFill>
                <a:effectLst/>
                <a:latin typeface="Arial Narrow" panose="020B0606020202030204" pitchFamily="34" charset="0"/>
              </a:rPr>
              <a:t>Product containing calcium channel blocker</a:t>
            </a:r>
            <a:r>
              <a:rPr lang="en-US" dirty="0">
                <a:effectLst/>
                <a:latin typeface="Arial Narrow" panose="020B0606020202030204" pitchFamily="34" charset="0"/>
              </a:rPr>
              <a:t> </a:t>
            </a:r>
            <a:r>
              <a:rPr lang="en-US" dirty="0">
                <a:solidFill>
                  <a:schemeClr val="tx1">
                    <a:lumMod val="75000"/>
                  </a:schemeClr>
                </a:solidFill>
                <a:effectLst/>
                <a:latin typeface="Arial Narrow" panose="020B0606020202030204" pitchFamily="34" charset="0"/>
              </a:rPr>
              <a:t>[product grouper]</a:t>
            </a:r>
          </a:p>
          <a:p>
            <a:pPr lvl="3"/>
            <a:r>
              <a:rPr lang="en-US" dirty="0">
                <a:effectLst/>
              </a:rPr>
              <a:t>Has_ </a:t>
            </a:r>
            <a:r>
              <a:rPr lang="en-US" dirty="0" err="1">
                <a:effectLst/>
              </a:rPr>
              <a:t>active_ingredient</a:t>
            </a:r>
            <a:r>
              <a:rPr lang="en-US" dirty="0">
                <a:effectLst/>
              </a:rPr>
              <a:t> </a:t>
            </a:r>
            <a:r>
              <a:rPr lang="en-US" dirty="0">
                <a:solidFill>
                  <a:srgbClr val="FFC000"/>
                </a:solidFill>
                <a:effectLst/>
                <a:latin typeface="Arial Narrow" panose="020B0606020202030204" pitchFamily="34" charset="0"/>
              </a:rPr>
              <a:t>Substance with calcium channel blocker mechanism of action </a:t>
            </a:r>
            <a:r>
              <a:rPr lang="en-US" dirty="0">
                <a:solidFill>
                  <a:schemeClr val="tx1">
                    <a:lumMod val="65000"/>
                  </a:schemeClr>
                </a:solidFill>
                <a:effectLst/>
                <a:latin typeface="Arial Narrow" panose="020B0606020202030204" pitchFamily="34" charset="0"/>
              </a:rPr>
              <a:t>[substance grouper]</a:t>
            </a:r>
            <a:endParaRPr lang="en-US" dirty="0"/>
          </a:p>
        </p:txBody>
      </p:sp>
    </p:spTree>
    <p:extLst>
      <p:ext uri="{BB962C8B-B14F-4D97-AF65-F5344CB8AC3E}">
        <p14:creationId xmlns:p14="http://schemas.microsoft.com/office/powerpoint/2010/main" val="25323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Medicinal product hierarchy (simplified*)</a:t>
            </a:r>
          </a:p>
        </p:txBody>
      </p:sp>
      <p:sp>
        <p:nvSpPr>
          <p:cNvPr id="3" name="Content Placeholder 2"/>
          <p:cNvSpPr>
            <a:spLocks noGrp="1"/>
          </p:cNvSpPr>
          <p:nvPr>
            <p:ph idx="1"/>
          </p:nvPr>
        </p:nvSpPr>
        <p:spPr/>
        <p:txBody>
          <a:bodyPr/>
          <a:lstStyle/>
          <a:p>
            <a:endParaRPr lang="en-US"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193" y="1371600"/>
            <a:ext cx="8699614"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5E98FF8-C6D4-A29B-6912-34A6FF3F6A74}"/>
              </a:ext>
            </a:extLst>
          </p:cNvPr>
          <p:cNvSpPr txBox="1"/>
          <p:nvPr/>
        </p:nvSpPr>
        <p:spPr>
          <a:xfrm flipH="1">
            <a:off x="378682" y="5915353"/>
            <a:ext cx="2223977" cy="523220"/>
          </a:xfrm>
          <a:prstGeom prst="rect">
            <a:avLst/>
          </a:prstGeom>
          <a:noFill/>
        </p:spPr>
        <p:txBody>
          <a:bodyPr wrap="square" rtlCol="0">
            <a:spAutoFit/>
          </a:bodyPr>
          <a:lstStyle/>
          <a:p>
            <a:r>
              <a:rPr lang="en-US" i="1" dirty="0"/>
              <a:t>* MP only and MPF only </a:t>
            </a:r>
            <a:br>
              <a:rPr lang="en-US" i="1" dirty="0"/>
            </a:br>
            <a:r>
              <a:rPr lang="en-US" i="1" dirty="0"/>
              <a:t>entities omitted</a:t>
            </a:r>
          </a:p>
        </p:txBody>
      </p:sp>
      <p:sp>
        <p:nvSpPr>
          <p:cNvPr id="8" name="Rectangle 7">
            <a:extLst>
              <a:ext uri="{FF2B5EF4-FFF2-40B4-BE49-F238E27FC236}">
                <a16:creationId xmlns:a16="http://schemas.microsoft.com/office/drawing/2014/main" id="{26BE957B-B4AA-F6C6-2413-522CB12A2059}"/>
              </a:ext>
            </a:extLst>
          </p:cNvPr>
          <p:cNvSpPr/>
          <p:nvPr/>
        </p:nvSpPr>
        <p:spPr>
          <a:xfrm>
            <a:off x="3459126" y="5673221"/>
            <a:ext cx="5273748" cy="7386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0" i="0" dirty="0">
                <a:solidFill>
                  <a:srgbClr val="FFFFFF"/>
                </a:solidFill>
                <a:effectLst/>
                <a:latin typeface="Helvetica Neue"/>
              </a:rPr>
              <a:t>Product containing precisely amlodipine (as amlodipine </a:t>
            </a:r>
            <a:r>
              <a:rPr lang="en-US" b="0" i="0" dirty="0" err="1">
                <a:solidFill>
                  <a:srgbClr val="FFFFFF"/>
                </a:solidFill>
                <a:effectLst/>
                <a:latin typeface="Helvetica Neue"/>
              </a:rPr>
              <a:t>besilate</a:t>
            </a:r>
            <a:r>
              <a:rPr lang="en-US" b="0" i="0" dirty="0">
                <a:solidFill>
                  <a:srgbClr val="FFFFFF"/>
                </a:solidFill>
                <a:effectLst/>
                <a:latin typeface="Helvetica Neue"/>
              </a:rPr>
              <a:t>) 10 milligram and atorvastatin (as atorvastatin calcium) 10 milligram/1 each conventional release oral tablet (clinical drug)</a:t>
            </a:r>
            <a:endParaRPr lang="en-US" dirty="0"/>
          </a:p>
        </p:txBody>
      </p:sp>
    </p:spTree>
    <p:extLst>
      <p:ext uri="{BB962C8B-B14F-4D97-AF65-F5344CB8AC3E}">
        <p14:creationId xmlns:p14="http://schemas.microsoft.com/office/powerpoint/2010/main" val="159195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BA9D-6654-2B2C-B4A4-908079D943C2}"/>
              </a:ext>
            </a:extLst>
          </p:cNvPr>
          <p:cNvSpPr>
            <a:spLocks noGrp="1"/>
          </p:cNvSpPr>
          <p:nvPr>
            <p:ph type="title"/>
          </p:nvPr>
        </p:nvSpPr>
        <p:spPr/>
        <p:txBody>
          <a:bodyPr/>
          <a:lstStyle/>
          <a:p>
            <a:endParaRPr lang="en-US"/>
          </a:p>
        </p:txBody>
      </p:sp>
      <p:pic>
        <p:nvPicPr>
          <p:cNvPr id="5" name="Content Placeholder 4" descr="A picture containing text&#10;&#10;Description automatically generated">
            <a:extLst>
              <a:ext uri="{FF2B5EF4-FFF2-40B4-BE49-F238E27FC236}">
                <a16:creationId xmlns:a16="http://schemas.microsoft.com/office/drawing/2014/main" id="{FFA2B9FA-01B6-4A38-71D2-F25662597238}"/>
              </a:ext>
            </a:extLst>
          </p:cNvPr>
          <p:cNvPicPr>
            <a:picLocks noGrp="1" noChangeAspect="1"/>
          </p:cNvPicPr>
          <p:nvPr>
            <p:ph idx="1"/>
          </p:nvPr>
        </p:nvPicPr>
        <p:blipFill rotWithShape="1">
          <a:blip r:embed="rId2"/>
          <a:srcRect r="49062" b="49556"/>
          <a:stretch/>
        </p:blipFill>
        <p:spPr>
          <a:xfrm>
            <a:off x="8885" y="120324"/>
            <a:ext cx="9144000" cy="5123864"/>
          </a:xfrm>
        </p:spPr>
      </p:pic>
      <p:pic>
        <p:nvPicPr>
          <p:cNvPr id="6" name="Content Placeholder 4" descr="A picture containing text&#10;&#10;Description automatically generated">
            <a:extLst>
              <a:ext uri="{FF2B5EF4-FFF2-40B4-BE49-F238E27FC236}">
                <a16:creationId xmlns:a16="http://schemas.microsoft.com/office/drawing/2014/main" id="{389AE63F-7129-1992-1998-3BBEE3DA7357}"/>
              </a:ext>
            </a:extLst>
          </p:cNvPr>
          <p:cNvPicPr>
            <a:picLocks noChangeAspect="1"/>
          </p:cNvPicPr>
          <p:nvPr/>
        </p:nvPicPr>
        <p:blipFill rotWithShape="1">
          <a:blip r:embed="rId2"/>
          <a:srcRect t="50535" r="49062" b="20608"/>
          <a:stretch/>
        </p:blipFill>
        <p:spPr>
          <a:xfrm>
            <a:off x="5618746" y="3746500"/>
            <a:ext cx="9144000" cy="2931110"/>
          </a:xfrm>
          <a:prstGeom prst="rect">
            <a:avLst/>
          </a:prstGeom>
          <a:noFill/>
          <a:ln>
            <a:noFill/>
          </a:ln>
        </p:spPr>
      </p:pic>
    </p:spTree>
    <p:extLst>
      <p:ext uri="{BB962C8B-B14F-4D97-AF65-F5344CB8AC3E}">
        <p14:creationId xmlns:p14="http://schemas.microsoft.com/office/powerpoint/2010/main" val="6617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dirty="0"/>
              <a:t>Benefits</a:t>
            </a:r>
          </a:p>
          <a:p>
            <a:pPr lvl="1"/>
            <a:r>
              <a:rPr lang="en-US" dirty="0"/>
              <a:t>More comprehensive representation of medicinal products (MPs)</a:t>
            </a:r>
          </a:p>
          <a:p>
            <a:pPr lvl="1"/>
            <a:r>
              <a:rPr lang="en-US" dirty="0"/>
              <a:t>Necessary and sufficient classes for all MPs</a:t>
            </a:r>
          </a:p>
          <a:p>
            <a:pPr lvl="2"/>
            <a:r>
              <a:rPr lang="en-US" dirty="0"/>
              <a:t>MP hierarchy completely inferred</a:t>
            </a:r>
          </a:p>
          <a:p>
            <a:pPr lvl="2"/>
            <a:r>
              <a:rPr lang="en-US" dirty="0"/>
              <a:t>Support identification of equivalent </a:t>
            </a:r>
            <a:r>
              <a:rPr lang="en-US" dirty="0" err="1"/>
              <a:t>clases</a:t>
            </a:r>
            <a:endParaRPr lang="en-US" dirty="0"/>
          </a:p>
          <a:p>
            <a:pPr lvl="3"/>
            <a:r>
              <a:rPr lang="en-US" dirty="0"/>
              <a:t>Interoperability with national extensions</a:t>
            </a:r>
          </a:p>
          <a:p>
            <a:pPr lvl="1"/>
            <a:r>
              <a:rPr lang="en-US" dirty="0"/>
              <a:t>Strong foundation for developing national extensions</a:t>
            </a:r>
          </a:p>
          <a:p>
            <a:pPr lvl="1"/>
            <a:r>
              <a:rPr lang="en-US" dirty="0"/>
              <a:t>Distinction among types of groupers</a:t>
            </a:r>
          </a:p>
          <a:p>
            <a:pPr lvl="1"/>
            <a:r>
              <a:rPr lang="en-US" dirty="0"/>
              <a:t>Compliance with international standards</a:t>
            </a:r>
          </a:p>
        </p:txBody>
      </p:sp>
    </p:spTree>
    <p:extLst>
      <p:ext uri="{BB962C8B-B14F-4D97-AF65-F5344CB8AC3E}">
        <p14:creationId xmlns:p14="http://schemas.microsoft.com/office/powerpoint/2010/main" val="269462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627EDD-89D6-2328-2569-9FF9887E4F73}"/>
              </a:ext>
            </a:extLst>
          </p:cNvPr>
          <p:cNvSpPr>
            <a:spLocks noGrp="1"/>
          </p:cNvSpPr>
          <p:nvPr>
            <p:ph type="subTitle" idx="1"/>
          </p:nvPr>
        </p:nvSpPr>
        <p:spPr/>
        <p:txBody>
          <a:bodyPr>
            <a:normAutofit/>
          </a:bodyPr>
          <a:lstStyle/>
          <a:p>
            <a:r>
              <a:rPr lang="en-US" dirty="0"/>
              <a:t>ZOOM:</a:t>
            </a:r>
          </a:p>
          <a:p>
            <a:r>
              <a:rPr lang="en-US" dirty="0"/>
              <a:t>Handout References: </a:t>
            </a:r>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https://github.com/UNMC-CRANE/SNOMED_CT_Workshop_Nov_2023 </a:t>
            </a:r>
            <a:endParaRPr lang="en-US" dirty="0"/>
          </a:p>
          <a:p>
            <a:r>
              <a:rPr lang="en-US" dirty="0"/>
              <a:t>      Expression Constraint Language-v50</a:t>
            </a:r>
          </a:p>
          <a:p>
            <a:r>
              <a:rPr lang="en-US" dirty="0"/>
              <a:t>      SNOMED CT Editorial Guide-v4-20230928</a:t>
            </a:r>
          </a:p>
          <a:p>
            <a:r>
              <a:rPr lang="en-US" dirty="0"/>
              <a:t>      International Medicinal Product model</a:t>
            </a:r>
          </a:p>
          <a:p>
            <a:r>
              <a:rPr lang="en-US" dirty="0"/>
              <a:t>      PCORnet common data model_v61</a:t>
            </a:r>
          </a:p>
          <a:p>
            <a:r>
              <a:rPr lang="en-US" dirty="0"/>
              <a:t>      </a:t>
            </a:r>
            <a:r>
              <a:rPr lang="en-US" dirty="0" err="1"/>
              <a:t>RxNorm</a:t>
            </a:r>
            <a:r>
              <a:rPr lang="en-US" dirty="0"/>
              <a:t>-in-OWL</a:t>
            </a:r>
          </a:p>
          <a:p>
            <a:r>
              <a:rPr lang="en-US" dirty="0"/>
              <a:t>      Computable Phenotypes ECL Exercises_20231025.docx</a:t>
            </a:r>
          </a:p>
          <a:p>
            <a:r>
              <a:rPr lang="en-US" dirty="0">
                <a:hlinkClick r:id="rId3"/>
              </a:rPr>
              <a:t>https://Browser.ihtsdotools.org/</a:t>
            </a:r>
            <a:r>
              <a:rPr lang="en-US" dirty="0"/>
              <a:t>?</a:t>
            </a:r>
          </a:p>
          <a:p>
            <a:r>
              <a:rPr lang="en-US" dirty="0">
                <a:hlinkClick r:id="rId4"/>
              </a:rPr>
              <a:t>https://dev-nebraska-browser.ihtsdotools.org/</a:t>
            </a:r>
            <a:endParaRPr lang="en-US" dirty="0"/>
          </a:p>
        </p:txBody>
      </p:sp>
      <p:sp>
        <p:nvSpPr>
          <p:cNvPr id="3" name="Picture Placeholder 2">
            <a:extLst>
              <a:ext uri="{FF2B5EF4-FFF2-40B4-BE49-F238E27FC236}">
                <a16:creationId xmlns:a16="http://schemas.microsoft.com/office/drawing/2014/main" id="{31571FFF-725A-05D2-4698-4ED975BF28B9}"/>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E33DC6CB-EB98-B717-B1BE-73CF5D4241B5}"/>
              </a:ext>
            </a:extLst>
          </p:cNvPr>
          <p:cNvSpPr>
            <a:spLocks noGrp="1"/>
          </p:cNvSpPr>
          <p:nvPr>
            <p:ph type="ctrTitle"/>
          </p:nvPr>
        </p:nvSpPr>
        <p:spPr/>
        <p:txBody>
          <a:bodyPr/>
          <a:lstStyle/>
          <a:p>
            <a:r>
              <a:rPr lang="en-US" dirty="0"/>
              <a:t>Resources for </a:t>
            </a:r>
            <a:r>
              <a:rPr lang="en-US"/>
              <a:t>this workshop</a:t>
            </a:r>
            <a:endParaRPr lang="en-US" dirty="0"/>
          </a:p>
        </p:txBody>
      </p:sp>
    </p:spTree>
    <p:extLst>
      <p:ext uri="{BB962C8B-B14F-4D97-AF65-F5344CB8AC3E}">
        <p14:creationId xmlns:p14="http://schemas.microsoft.com/office/powerpoint/2010/main" val="3118505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dirty="0"/>
              <a:t>Limitations</a:t>
            </a:r>
          </a:p>
          <a:p>
            <a:pPr lvl="1"/>
            <a:r>
              <a:rPr lang="en-US" dirty="0"/>
              <a:t>Unorthodox closure axiom</a:t>
            </a:r>
          </a:p>
          <a:p>
            <a:pPr lvl="2"/>
            <a:r>
              <a:rPr lang="en-US" dirty="0"/>
              <a:t>Based on count of active ingredients</a:t>
            </a:r>
          </a:p>
          <a:p>
            <a:pPr lvl="2"/>
            <a:r>
              <a:rPr lang="en-US" dirty="0"/>
              <a:t>In the absence of universal restrictions in EL++</a:t>
            </a:r>
          </a:p>
          <a:p>
            <a:pPr lvl="1"/>
            <a:r>
              <a:rPr lang="en-US" dirty="0"/>
              <a:t>Partially implemented in the July 2018 release</a:t>
            </a:r>
          </a:p>
          <a:p>
            <a:pPr lvl="2"/>
            <a:r>
              <a:rPr lang="en-US" dirty="0"/>
              <a:t>Mostly oral solid dose form drugs</a:t>
            </a:r>
          </a:p>
          <a:p>
            <a:pPr lvl="2"/>
            <a:r>
              <a:rPr lang="en-US" dirty="0"/>
              <a:t>Ongoing work for oral solutions, parenteral drugs and topical drugs</a:t>
            </a:r>
          </a:p>
          <a:p>
            <a:pPr lvl="1"/>
            <a:r>
              <a:rPr lang="en-US" dirty="0"/>
              <a:t>Interoperability with national drug extensions not fully demonstrated yet</a:t>
            </a:r>
          </a:p>
          <a:p>
            <a:pPr lvl="2"/>
            <a:r>
              <a:rPr lang="en-US" dirty="0"/>
              <a:t>Ongoing work with </a:t>
            </a:r>
            <a:r>
              <a:rPr lang="en-US" dirty="0" err="1"/>
              <a:t>RxNorm</a:t>
            </a:r>
            <a:endParaRPr lang="en-US" dirty="0"/>
          </a:p>
          <a:p>
            <a:pPr lvl="1"/>
            <a:endParaRPr lang="en-US" dirty="0"/>
          </a:p>
          <a:p>
            <a:endParaRPr lang="en-US" dirty="0"/>
          </a:p>
        </p:txBody>
      </p:sp>
    </p:spTree>
    <p:extLst>
      <p:ext uri="{BB962C8B-B14F-4D97-AF65-F5344CB8AC3E}">
        <p14:creationId xmlns:p14="http://schemas.microsoft.com/office/powerpoint/2010/main" val="3197688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762" y="1677665"/>
            <a:ext cx="10684476" cy="2387600"/>
          </a:xfrm>
        </p:spPr>
        <p:txBody>
          <a:bodyPr anchor="ctr">
            <a:normAutofit/>
          </a:bodyPr>
          <a:lstStyle/>
          <a:p>
            <a:r>
              <a:rPr lang="en-US" sz="4000" dirty="0"/>
              <a:t>Comparing the representation of medicinal products in RxNorm and SNOMED CT</a:t>
            </a:r>
            <a:br>
              <a:rPr lang="en-US" sz="4000" dirty="0"/>
            </a:br>
            <a:r>
              <a:rPr lang="en-US" sz="4000" i="1" dirty="0"/>
              <a:t>Consequences on interoperability</a:t>
            </a:r>
          </a:p>
        </p:txBody>
      </p:sp>
      <p:sp>
        <p:nvSpPr>
          <p:cNvPr id="3" name="Subtitle 2"/>
          <p:cNvSpPr>
            <a:spLocks noGrp="1"/>
          </p:cNvSpPr>
          <p:nvPr>
            <p:ph type="subTitle" idx="1"/>
          </p:nvPr>
        </p:nvSpPr>
        <p:spPr>
          <a:xfrm>
            <a:off x="1013011" y="4334269"/>
            <a:ext cx="10452847" cy="1024731"/>
          </a:xfrm>
        </p:spPr>
        <p:txBody>
          <a:bodyPr>
            <a:noAutofit/>
          </a:bodyPr>
          <a:lstStyle/>
          <a:p>
            <a:r>
              <a:rPr lang="en-US" sz="2000" dirty="0"/>
              <a:t>Jean-Noël Nikiema &amp; </a:t>
            </a:r>
            <a:r>
              <a:rPr lang="en-US" sz="2000" u="sng" dirty="0"/>
              <a:t>Olivier Bodenreider</a:t>
            </a:r>
          </a:p>
          <a:p>
            <a:r>
              <a:rPr lang="en-US" sz="2000" dirty="0"/>
              <a:t>National Institutes of Health, Bethesda, Maryland, USA</a:t>
            </a:r>
          </a:p>
        </p:txBody>
      </p:sp>
      <p:grpSp>
        <p:nvGrpSpPr>
          <p:cNvPr id="11" name="Group 10"/>
          <p:cNvGrpSpPr/>
          <p:nvPr/>
        </p:nvGrpSpPr>
        <p:grpSpPr>
          <a:xfrm>
            <a:off x="1217681" y="234541"/>
            <a:ext cx="9756639" cy="1174120"/>
            <a:chOff x="1043166" y="234541"/>
            <a:chExt cx="9756639" cy="1174120"/>
          </a:xfrm>
        </p:grpSpPr>
        <p:sp>
          <p:nvSpPr>
            <p:cNvPr id="7" name="Rectangle 6"/>
            <p:cNvSpPr/>
            <p:nvPr/>
          </p:nvSpPr>
          <p:spPr>
            <a:xfrm>
              <a:off x="2956144" y="313770"/>
              <a:ext cx="2296719" cy="1015663"/>
            </a:xfrm>
            <a:prstGeom prst="rect">
              <a:avLst/>
            </a:prstGeom>
          </p:spPr>
          <p:txBody>
            <a:bodyPr wrap="none">
              <a:spAutoFit/>
            </a:bodyPr>
            <a:lstStyle/>
            <a:p>
              <a:pPr algn="r"/>
              <a:r>
                <a:rPr lang="en-US" sz="2000" dirty="0"/>
                <a:t>ICBO 2019 </a:t>
              </a:r>
            </a:p>
            <a:p>
              <a:pPr algn="r"/>
              <a:r>
                <a:rPr lang="en-US" sz="2000" dirty="0"/>
                <a:t>August 1, 2019</a:t>
              </a:r>
            </a:p>
            <a:p>
              <a:pPr algn="r"/>
              <a:r>
                <a:rPr lang="en-US" sz="2000" dirty="0"/>
                <a:t>University at Buffalo</a:t>
              </a:r>
            </a:p>
          </p:txBody>
        </p:sp>
        <p:sp>
          <p:nvSpPr>
            <p:cNvPr id="4" name="Rectangle 3"/>
            <p:cNvSpPr/>
            <p:nvPr/>
          </p:nvSpPr>
          <p:spPr>
            <a:xfrm>
              <a:off x="5547106" y="282992"/>
              <a:ext cx="5252699" cy="954107"/>
            </a:xfrm>
            <a:prstGeom prst="rect">
              <a:avLst/>
            </a:prstGeom>
          </p:spPr>
          <p:txBody>
            <a:bodyPr wrap="square">
              <a:spAutoFit/>
            </a:bodyPr>
            <a:lstStyle/>
            <a:p>
              <a:r>
                <a:rPr lang="en-US" sz="2800" dirty="0">
                  <a:solidFill>
                    <a:srgbClr val="005BBB"/>
                  </a:solidFill>
                </a:rPr>
                <a:t>10th International Conference on Biomedical Ontology</a:t>
              </a:r>
            </a:p>
          </p:txBody>
        </p:sp>
        <p:grpSp>
          <p:nvGrpSpPr>
            <p:cNvPr id="9" name="Group 8"/>
            <p:cNvGrpSpPr/>
            <p:nvPr/>
          </p:nvGrpSpPr>
          <p:grpSpPr>
            <a:xfrm>
              <a:off x="1043166" y="234541"/>
              <a:ext cx="1618735" cy="1174120"/>
              <a:chOff x="358346" y="1321945"/>
              <a:chExt cx="1618735" cy="1174120"/>
            </a:xfrm>
          </p:grpSpPr>
          <p:sp>
            <p:nvSpPr>
              <p:cNvPr id="8" name="Rectangle 7"/>
              <p:cNvSpPr/>
              <p:nvPr/>
            </p:nvSpPr>
            <p:spPr>
              <a:xfrm>
                <a:off x="358346" y="1321945"/>
                <a:ext cx="1618735" cy="1174120"/>
              </a:xfrm>
              <a:prstGeom prst="rect">
                <a:avLst/>
              </a:prstGeom>
              <a:solidFill>
                <a:srgbClr val="005B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r="72946" b="13610"/>
              <a:stretch/>
            </p:blipFill>
            <p:spPr>
              <a:xfrm>
                <a:off x="516950" y="1378180"/>
                <a:ext cx="1301527" cy="1061651"/>
              </a:xfrm>
              <a:prstGeom prst="rect">
                <a:avLst/>
              </a:prstGeom>
            </p:spPr>
          </p:pic>
        </p:grpSp>
      </p:grpSp>
      <p:sp>
        <p:nvSpPr>
          <p:cNvPr id="5" name="Rectangle 4">
            <a:extLst>
              <a:ext uri="{FF2B5EF4-FFF2-40B4-BE49-F238E27FC236}">
                <a16:creationId xmlns:a16="http://schemas.microsoft.com/office/drawing/2014/main" id="{30A133DE-8EB1-1E1C-5907-6E4AE244704E}"/>
              </a:ext>
            </a:extLst>
          </p:cNvPr>
          <p:cNvSpPr/>
          <p:nvPr/>
        </p:nvSpPr>
        <p:spPr>
          <a:xfrm>
            <a:off x="1033556" y="5427618"/>
            <a:ext cx="10124888" cy="120032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1800" i="0" dirty="0">
                <a:solidFill>
                  <a:schemeClr val="bg1"/>
                </a:solidFill>
                <a:effectLst/>
                <a:latin typeface="Arial Narrow" panose="020B0606020202030204" pitchFamily="34" charset="0"/>
              </a:rPr>
              <a:t>Nikiema J-N, Bodenreider O.</a:t>
            </a:r>
          </a:p>
          <a:p>
            <a:r>
              <a:rPr lang="en-US" sz="1800" i="0" dirty="0">
                <a:solidFill>
                  <a:schemeClr val="bg1"/>
                </a:solidFill>
                <a:effectLst/>
                <a:latin typeface="Arial Narrow" panose="020B0606020202030204" pitchFamily="34" charset="0"/>
              </a:rPr>
              <a:t>Comparing the representation of medicinal products in RxNorm and SNOMED CT – Consequences on interoperability.</a:t>
            </a:r>
          </a:p>
          <a:p>
            <a:r>
              <a:rPr lang="en-US" sz="1800" i="0" dirty="0">
                <a:solidFill>
                  <a:schemeClr val="bg1"/>
                </a:solidFill>
                <a:effectLst/>
                <a:latin typeface="Arial Narrow" panose="020B0606020202030204" pitchFamily="34" charset="0"/>
              </a:rPr>
              <a:t>Proceedings of the 10th International Conference on Biomedical Ontology (ICBO 2019):</a:t>
            </a:r>
            <a:br>
              <a:rPr lang="en-US" sz="1800" b="0" i="0" dirty="0">
                <a:solidFill>
                  <a:schemeClr val="bg1"/>
                </a:solidFill>
                <a:effectLst/>
                <a:latin typeface="Arial Narrow" panose="020B0606020202030204" pitchFamily="34" charset="0"/>
              </a:rPr>
            </a:br>
            <a:r>
              <a:rPr lang="en-US" sz="1800" b="0" i="0" dirty="0">
                <a:solidFill>
                  <a:schemeClr val="bg1"/>
                </a:solidFill>
                <a:effectLst/>
                <a:latin typeface="Arial Narrow" panose="020B0606020202030204" pitchFamily="34" charset="0"/>
              </a:rPr>
              <a:t>(electronic proceedings: http://ceur-ws.org/Vol-2931/ICBO_2019_paper_21.pdf)</a:t>
            </a:r>
            <a:endParaRPr lang="en-US" sz="18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479157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9853" y="357359"/>
            <a:ext cx="5027712" cy="5141745"/>
            <a:chOff x="359853" y="357359"/>
            <a:chExt cx="5027712" cy="5141745"/>
          </a:xfrm>
        </p:grpSpPr>
        <p:sp>
          <p:nvSpPr>
            <p:cNvPr id="6" name="Rectangle 5"/>
            <p:cNvSpPr/>
            <p:nvPr/>
          </p:nvSpPr>
          <p:spPr>
            <a:xfrm>
              <a:off x="2201977" y="2726531"/>
              <a:ext cx="1463040" cy="548640"/>
            </a:xfrm>
            <a:prstGeom prst="rect">
              <a:avLst/>
            </a:prstGeom>
            <a:ln w="38100">
              <a:solidFill>
                <a:srgbClr val="00B0F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Dose Form (DF)</a:t>
              </a:r>
            </a:p>
          </p:txBody>
        </p:sp>
        <p:sp>
          <p:nvSpPr>
            <p:cNvPr id="123" name="Rectangle 122"/>
            <p:cNvSpPr/>
            <p:nvPr/>
          </p:nvSpPr>
          <p:spPr>
            <a:xfrm>
              <a:off x="2201977" y="1075528"/>
              <a:ext cx="1463040" cy="548640"/>
            </a:xfrm>
            <a:prstGeom prst="rect">
              <a:avLst/>
            </a:prstGeom>
            <a:ln w="38100">
              <a:solidFill>
                <a:srgbClr val="00B0F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IN/PIN (Substance)</a:t>
              </a:r>
            </a:p>
          </p:txBody>
        </p:sp>
        <p:cxnSp>
          <p:nvCxnSpPr>
            <p:cNvPr id="124" name="Straight Arrow Connector 21"/>
            <p:cNvCxnSpPr>
              <a:stCxn id="72" idx="1"/>
              <a:endCxn id="123" idx="3"/>
            </p:cNvCxnSpPr>
            <p:nvPr/>
          </p:nvCxnSpPr>
          <p:spPr>
            <a:xfrm flipH="1">
              <a:off x="3665017" y="1349848"/>
              <a:ext cx="533099" cy="0"/>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2201977" y="4271043"/>
              <a:ext cx="1463040" cy="548640"/>
            </a:xfrm>
            <a:prstGeom prst="rect">
              <a:avLst/>
            </a:prstGeom>
            <a:ln w="38100">
              <a:solidFill>
                <a:srgbClr val="00B0F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Strength Unit</a:t>
              </a:r>
            </a:p>
          </p:txBody>
        </p:sp>
        <p:sp>
          <p:nvSpPr>
            <p:cNvPr id="129" name="Rectangle 128"/>
            <p:cNvSpPr/>
            <p:nvPr/>
          </p:nvSpPr>
          <p:spPr>
            <a:xfrm>
              <a:off x="2201977" y="4950464"/>
              <a:ext cx="1463040" cy="548640"/>
            </a:xfrm>
            <a:prstGeom prst="rect">
              <a:avLst/>
            </a:prstGeom>
            <a:ln w="38100">
              <a:solidFill>
                <a:srgbClr val="00B0F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Strength Value</a:t>
              </a:r>
              <a:endParaRPr lang="en-US" sz="1400" dirty="0">
                <a:solidFill>
                  <a:schemeClr val="dk1"/>
                </a:solidFill>
              </a:endParaRPr>
            </a:p>
          </p:txBody>
        </p:sp>
        <p:cxnSp>
          <p:nvCxnSpPr>
            <p:cNvPr id="131" name="Straight Arrow Connector 21"/>
            <p:cNvCxnSpPr>
              <a:stCxn id="96" idx="1"/>
              <a:endCxn id="6" idx="3"/>
            </p:cNvCxnSpPr>
            <p:nvPr/>
          </p:nvCxnSpPr>
          <p:spPr>
            <a:xfrm flipH="1">
              <a:off x="3665017" y="2995183"/>
              <a:ext cx="510960" cy="5668"/>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21"/>
            <p:cNvCxnSpPr>
              <a:stCxn id="97" idx="0"/>
              <a:endCxn id="6" idx="3"/>
            </p:cNvCxnSpPr>
            <p:nvPr/>
          </p:nvCxnSpPr>
          <p:spPr>
            <a:xfrm flipH="1" flipV="1">
              <a:off x="3665017" y="3000851"/>
              <a:ext cx="1722548" cy="1609902"/>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21"/>
            <p:cNvCxnSpPr>
              <a:stCxn id="97" idx="1"/>
              <a:endCxn id="128" idx="3"/>
            </p:cNvCxnSpPr>
            <p:nvPr/>
          </p:nvCxnSpPr>
          <p:spPr>
            <a:xfrm flipH="1" flipV="1">
              <a:off x="3665017" y="4545363"/>
              <a:ext cx="533099" cy="339710"/>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21"/>
            <p:cNvCxnSpPr>
              <a:stCxn id="97" idx="1"/>
              <a:endCxn id="129" idx="3"/>
            </p:cNvCxnSpPr>
            <p:nvPr/>
          </p:nvCxnSpPr>
          <p:spPr>
            <a:xfrm flipH="1">
              <a:off x="3665017" y="4885073"/>
              <a:ext cx="533099" cy="339711"/>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66149" y="1075528"/>
              <a:ext cx="1371600" cy="548640"/>
            </a:xfrm>
            <a:prstGeom prst="rect">
              <a:avLst/>
            </a:prstGeom>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Substance</a:t>
              </a:r>
            </a:p>
          </p:txBody>
        </p:sp>
        <p:sp>
          <p:nvSpPr>
            <p:cNvPr id="157" name="Rectangle 156"/>
            <p:cNvSpPr/>
            <p:nvPr/>
          </p:nvSpPr>
          <p:spPr>
            <a:xfrm>
              <a:off x="362091" y="2297868"/>
              <a:ext cx="1371600" cy="548640"/>
            </a:xfrm>
            <a:prstGeom prst="rect">
              <a:avLst/>
            </a:prstGeom>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Pharmaceutical</a:t>
              </a:r>
            </a:p>
            <a:p>
              <a:pPr algn="ctr"/>
              <a:r>
                <a:rPr lang="en-US" sz="1200" dirty="0">
                  <a:solidFill>
                    <a:schemeClr val="dk1"/>
                  </a:solidFill>
                </a:rPr>
                <a:t>Dose Form</a:t>
              </a:r>
            </a:p>
          </p:txBody>
        </p:sp>
        <p:sp>
          <p:nvSpPr>
            <p:cNvPr id="158" name="Rectangle 157"/>
            <p:cNvSpPr/>
            <p:nvPr/>
          </p:nvSpPr>
          <p:spPr>
            <a:xfrm>
              <a:off x="362091" y="3155194"/>
              <a:ext cx="1371600" cy="548640"/>
            </a:xfrm>
            <a:prstGeom prst="rect">
              <a:avLst/>
            </a:prstGeom>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Unit of</a:t>
              </a:r>
            </a:p>
            <a:p>
              <a:pPr algn="ctr"/>
              <a:r>
                <a:rPr lang="en-US" sz="1400" dirty="0"/>
                <a:t>presentation</a:t>
              </a:r>
              <a:endParaRPr lang="en-US" sz="1400" dirty="0">
                <a:solidFill>
                  <a:schemeClr val="dk1"/>
                </a:solidFill>
              </a:endParaRPr>
            </a:p>
          </p:txBody>
        </p:sp>
        <p:sp>
          <p:nvSpPr>
            <p:cNvPr id="159" name="Rectangle 158"/>
            <p:cNvSpPr/>
            <p:nvPr/>
          </p:nvSpPr>
          <p:spPr>
            <a:xfrm>
              <a:off x="381734" y="4271043"/>
              <a:ext cx="1371600" cy="548640"/>
            </a:xfrm>
            <a:prstGeom prst="rect">
              <a:avLst/>
            </a:prstGeom>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Unit of </a:t>
              </a:r>
            </a:p>
            <a:p>
              <a:pPr algn="ctr"/>
              <a:r>
                <a:rPr lang="en-US" sz="1400" dirty="0">
                  <a:solidFill>
                    <a:schemeClr val="dk1"/>
                  </a:solidFill>
                </a:rPr>
                <a:t>measure</a:t>
              </a:r>
            </a:p>
          </p:txBody>
        </p:sp>
        <p:sp>
          <p:nvSpPr>
            <p:cNvPr id="160" name="Rectangle 159"/>
            <p:cNvSpPr/>
            <p:nvPr/>
          </p:nvSpPr>
          <p:spPr>
            <a:xfrm>
              <a:off x="381732" y="4950464"/>
              <a:ext cx="1371600" cy="548640"/>
            </a:xfrm>
            <a:prstGeom prst="rect">
              <a:avLst/>
            </a:prstGeom>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Number</a:t>
              </a:r>
              <a:endParaRPr lang="en-US" sz="1400" dirty="0">
                <a:solidFill>
                  <a:schemeClr val="dk1"/>
                </a:solidFill>
              </a:endParaRPr>
            </a:p>
          </p:txBody>
        </p:sp>
        <p:cxnSp>
          <p:nvCxnSpPr>
            <p:cNvPr id="168" name="Straight Arrow Connector 146"/>
            <p:cNvCxnSpPr>
              <a:stCxn id="129" idx="1"/>
              <a:endCxn id="160" idx="3"/>
            </p:cNvCxnSpPr>
            <p:nvPr/>
          </p:nvCxnSpPr>
          <p:spPr>
            <a:xfrm flipH="1">
              <a:off x="1753332" y="5224784"/>
              <a:ext cx="448645" cy="0"/>
            </a:xfrm>
            <a:prstGeom prst="straightConnector1">
              <a:avLst/>
            </a:prstGeom>
            <a:ln w="57150" cmpd="dbl">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46"/>
            <p:cNvCxnSpPr>
              <a:stCxn id="128" idx="1"/>
              <a:endCxn id="159" idx="3"/>
            </p:cNvCxnSpPr>
            <p:nvPr/>
          </p:nvCxnSpPr>
          <p:spPr>
            <a:xfrm flipH="1">
              <a:off x="1753334" y="4545363"/>
              <a:ext cx="448643" cy="0"/>
            </a:xfrm>
            <a:prstGeom prst="straightConnector1">
              <a:avLst/>
            </a:prstGeom>
            <a:ln w="57150" cmpd="dbl">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46"/>
            <p:cNvCxnSpPr>
              <a:stCxn id="6" idx="1"/>
              <a:endCxn id="158" idx="3"/>
            </p:cNvCxnSpPr>
            <p:nvPr/>
          </p:nvCxnSpPr>
          <p:spPr>
            <a:xfrm flipH="1">
              <a:off x="1733691" y="3000851"/>
              <a:ext cx="468286" cy="428663"/>
            </a:xfrm>
            <a:prstGeom prst="straightConnector1">
              <a:avLst/>
            </a:prstGeom>
            <a:ln w="57150" cmpd="dbl">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46"/>
            <p:cNvCxnSpPr>
              <a:stCxn id="6" idx="1"/>
              <a:endCxn id="157" idx="3"/>
            </p:cNvCxnSpPr>
            <p:nvPr/>
          </p:nvCxnSpPr>
          <p:spPr>
            <a:xfrm flipH="1" flipV="1">
              <a:off x="1733691" y="2572188"/>
              <a:ext cx="468286" cy="428663"/>
            </a:xfrm>
            <a:prstGeom prst="straightConnector1">
              <a:avLst/>
            </a:prstGeom>
            <a:ln w="57150" cmpd="dbl">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21"/>
            <p:cNvCxnSpPr>
              <a:stCxn id="97" idx="0"/>
              <a:endCxn id="123" idx="3"/>
            </p:cNvCxnSpPr>
            <p:nvPr/>
          </p:nvCxnSpPr>
          <p:spPr>
            <a:xfrm flipH="1" flipV="1">
              <a:off x="3665017" y="1349848"/>
              <a:ext cx="1722548" cy="3260905"/>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359853" y="357359"/>
              <a:ext cx="3305164" cy="560227"/>
              <a:chOff x="289338" y="207122"/>
              <a:chExt cx="3305164" cy="560227"/>
            </a:xfrm>
          </p:grpSpPr>
          <p:sp>
            <p:nvSpPr>
              <p:cNvPr id="102" name="Rectangle 101"/>
              <p:cNvSpPr/>
              <p:nvPr/>
            </p:nvSpPr>
            <p:spPr>
              <a:xfrm>
                <a:off x="289338" y="207122"/>
                <a:ext cx="3305163" cy="553585"/>
              </a:xfrm>
              <a:prstGeom prst="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sz="1400" dirty="0"/>
                  <a:t> Definitional features</a:t>
                </a:r>
              </a:p>
            </p:txBody>
          </p:sp>
          <p:sp>
            <p:nvSpPr>
              <p:cNvPr id="122" name="Rectangle 121"/>
              <p:cNvSpPr/>
              <p:nvPr/>
            </p:nvSpPr>
            <p:spPr>
              <a:xfrm>
                <a:off x="2131462" y="497672"/>
                <a:ext cx="1463040" cy="2696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RxNorm</a:t>
                </a:r>
              </a:p>
            </p:txBody>
          </p:sp>
          <p:sp>
            <p:nvSpPr>
              <p:cNvPr id="155" name="Rectangle 154"/>
              <p:cNvSpPr/>
              <p:nvPr/>
            </p:nvSpPr>
            <p:spPr>
              <a:xfrm>
                <a:off x="297709" y="497672"/>
                <a:ext cx="1371600" cy="2696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SNOMED CT</a:t>
                </a:r>
              </a:p>
            </p:txBody>
          </p:sp>
        </p:grpSp>
        <p:cxnSp>
          <p:nvCxnSpPr>
            <p:cNvPr id="104" name="Straight Arrow Connector 146"/>
            <p:cNvCxnSpPr>
              <a:stCxn id="123" idx="1"/>
              <a:endCxn id="156" idx="3"/>
            </p:cNvCxnSpPr>
            <p:nvPr/>
          </p:nvCxnSpPr>
          <p:spPr>
            <a:xfrm flipH="1">
              <a:off x="1737749" y="1349848"/>
              <a:ext cx="464228" cy="0"/>
            </a:xfrm>
            <a:prstGeom prst="straightConnector1">
              <a:avLst/>
            </a:prstGeom>
            <a:ln w="57150" cmpd="dbl">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59852" y="5773423"/>
            <a:ext cx="9245187" cy="727219"/>
            <a:chOff x="359852" y="5773423"/>
            <a:chExt cx="9245187" cy="727219"/>
          </a:xfrm>
        </p:grpSpPr>
        <p:sp>
          <p:nvSpPr>
            <p:cNvPr id="125" name="Rectangle 124"/>
            <p:cNvSpPr/>
            <p:nvPr/>
          </p:nvSpPr>
          <p:spPr>
            <a:xfrm>
              <a:off x="359852" y="5773423"/>
              <a:ext cx="9245187" cy="727219"/>
            </a:xfrm>
            <a:prstGeom prst="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i="1" dirty="0"/>
                <a:t>Legend</a:t>
              </a:r>
            </a:p>
          </p:txBody>
        </p:sp>
        <p:grpSp>
          <p:nvGrpSpPr>
            <p:cNvPr id="85" name="Group 84"/>
            <p:cNvGrpSpPr/>
            <p:nvPr/>
          </p:nvGrpSpPr>
          <p:grpSpPr>
            <a:xfrm>
              <a:off x="1741369" y="5862712"/>
              <a:ext cx="2577081" cy="548640"/>
              <a:chOff x="1670854" y="5670843"/>
              <a:chExt cx="2577081" cy="548640"/>
            </a:xfrm>
          </p:grpSpPr>
          <p:sp>
            <p:nvSpPr>
              <p:cNvPr id="112" name="Rectangle 111"/>
              <p:cNvSpPr/>
              <p:nvPr/>
            </p:nvSpPr>
            <p:spPr>
              <a:xfrm>
                <a:off x="2119496" y="5670843"/>
                <a:ext cx="2128439" cy="548640"/>
              </a:xfrm>
              <a:prstGeom prst="rect">
                <a:avLst/>
              </a:prstGeom>
              <a:ln w="38100">
                <a:no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dirty="0"/>
                  <a:t>Correspondence between definitional features</a:t>
                </a:r>
                <a:endParaRPr lang="en-US" sz="1400" i="1" dirty="0">
                  <a:solidFill>
                    <a:schemeClr val="dk1"/>
                  </a:solidFill>
                </a:endParaRPr>
              </a:p>
            </p:txBody>
          </p:sp>
          <p:cxnSp>
            <p:nvCxnSpPr>
              <p:cNvPr id="114" name="Straight Arrow Connector 146"/>
              <p:cNvCxnSpPr>
                <a:stCxn id="112" idx="1"/>
              </p:cNvCxnSpPr>
              <p:nvPr/>
            </p:nvCxnSpPr>
            <p:spPr>
              <a:xfrm flipH="1">
                <a:off x="1670854" y="5945163"/>
                <a:ext cx="448642" cy="0"/>
              </a:xfrm>
              <a:prstGeom prst="straightConnector1">
                <a:avLst/>
              </a:prstGeom>
              <a:ln w="57150" cmpd="dbl">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4993005" y="5862712"/>
              <a:ext cx="1584009" cy="548640"/>
              <a:chOff x="3616641" y="5673520"/>
              <a:chExt cx="1584009" cy="548640"/>
            </a:xfrm>
          </p:grpSpPr>
          <p:cxnSp>
            <p:nvCxnSpPr>
              <p:cNvPr id="115" name="Straight Arrow Connector 21"/>
              <p:cNvCxnSpPr>
                <a:stCxn id="117" idx="1"/>
              </p:cNvCxnSpPr>
              <p:nvPr/>
            </p:nvCxnSpPr>
            <p:spPr>
              <a:xfrm flipH="1">
                <a:off x="3616641" y="5947840"/>
                <a:ext cx="510960" cy="5668"/>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4127601" y="5673520"/>
                <a:ext cx="1073049" cy="548640"/>
              </a:xfrm>
              <a:prstGeom prst="rect">
                <a:avLst/>
              </a:prstGeom>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dirty="0">
                    <a:solidFill>
                      <a:schemeClr val="dk1"/>
                    </a:solidFill>
                  </a:rPr>
                  <a:t>Definitional feature</a:t>
                </a:r>
              </a:p>
            </p:txBody>
          </p:sp>
        </p:grpSp>
        <p:grpSp>
          <p:nvGrpSpPr>
            <p:cNvPr id="86" name="Group 85"/>
            <p:cNvGrpSpPr/>
            <p:nvPr/>
          </p:nvGrpSpPr>
          <p:grpSpPr>
            <a:xfrm>
              <a:off x="7068268" y="5862712"/>
              <a:ext cx="2209856" cy="548640"/>
              <a:chOff x="6997753" y="5679188"/>
              <a:chExt cx="2209856" cy="548640"/>
            </a:xfrm>
          </p:grpSpPr>
          <p:sp>
            <p:nvSpPr>
              <p:cNvPr id="119" name="Rectangle 118"/>
              <p:cNvSpPr/>
              <p:nvPr/>
            </p:nvSpPr>
            <p:spPr>
              <a:xfrm>
                <a:off x="6997753" y="5679188"/>
                <a:ext cx="1535302" cy="548640"/>
              </a:xfrm>
              <a:prstGeom prst="rect">
                <a:avLst/>
              </a:prstGeom>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dirty="0"/>
                  <a:t>Correspondence between entities</a:t>
                </a:r>
              </a:p>
            </p:txBody>
          </p:sp>
          <p:cxnSp>
            <p:nvCxnSpPr>
              <p:cNvPr id="120" name="Straight Arrow Connector 146"/>
              <p:cNvCxnSpPr>
                <a:stCxn id="119" idx="3"/>
              </p:cNvCxnSpPr>
              <p:nvPr/>
            </p:nvCxnSpPr>
            <p:spPr>
              <a:xfrm>
                <a:off x="8533055" y="5953508"/>
                <a:ext cx="674554" cy="0"/>
              </a:xfrm>
              <a:prstGeom prst="straightConnector1">
                <a:avLst/>
              </a:prstGeom>
              <a:ln w="57150" cmpd="dbl">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4175977" y="357359"/>
            <a:ext cx="7656172" cy="4802034"/>
            <a:chOff x="4175977" y="357359"/>
            <a:chExt cx="7656172" cy="4802034"/>
          </a:xfrm>
        </p:grpSpPr>
        <p:sp>
          <p:nvSpPr>
            <p:cNvPr id="2" name="Rectangle 1"/>
            <p:cNvSpPr/>
            <p:nvPr/>
          </p:nvSpPr>
          <p:spPr>
            <a:xfrm>
              <a:off x="8370019" y="357359"/>
              <a:ext cx="3462130" cy="557784"/>
            </a:xfrm>
            <a:prstGeom prst="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SNOMED CT entities</a:t>
              </a:r>
            </a:p>
          </p:txBody>
        </p:sp>
        <p:sp>
          <p:nvSpPr>
            <p:cNvPr id="3" name="Rectangle 2"/>
            <p:cNvSpPr/>
            <p:nvPr/>
          </p:nvSpPr>
          <p:spPr>
            <a:xfrm>
              <a:off x="4198117" y="357359"/>
              <a:ext cx="2378898" cy="557784"/>
            </a:xfrm>
            <a:prstGeom prst="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RxNorm entities</a:t>
              </a:r>
            </a:p>
          </p:txBody>
        </p:sp>
        <p:sp>
          <p:nvSpPr>
            <p:cNvPr id="9" name="Rectangle 8"/>
            <p:cNvSpPr/>
            <p:nvPr/>
          </p:nvSpPr>
          <p:spPr>
            <a:xfrm>
              <a:off x="9278124" y="1075528"/>
              <a:ext cx="1645920" cy="54864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Medicinal product</a:t>
              </a:r>
            </a:p>
          </p:txBody>
        </p:sp>
        <p:sp>
          <p:nvSpPr>
            <p:cNvPr id="10" name="Rectangle 9"/>
            <p:cNvSpPr/>
            <p:nvPr/>
          </p:nvSpPr>
          <p:spPr>
            <a:xfrm>
              <a:off x="9278124" y="4610753"/>
              <a:ext cx="1645920" cy="54864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Clinical drug</a:t>
              </a:r>
            </a:p>
          </p:txBody>
        </p:sp>
        <p:sp>
          <p:nvSpPr>
            <p:cNvPr id="11" name="Rectangle 10"/>
            <p:cNvSpPr/>
            <p:nvPr/>
          </p:nvSpPr>
          <p:spPr>
            <a:xfrm>
              <a:off x="10186229" y="2090934"/>
              <a:ext cx="1645920" cy="54864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Medicinal product only</a:t>
              </a:r>
            </a:p>
          </p:txBody>
        </p:sp>
        <p:sp>
          <p:nvSpPr>
            <p:cNvPr id="12" name="Rectangle 11"/>
            <p:cNvSpPr/>
            <p:nvPr/>
          </p:nvSpPr>
          <p:spPr>
            <a:xfrm>
              <a:off x="8370019" y="2720863"/>
              <a:ext cx="1645920" cy="54864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Medicinal product</a:t>
              </a:r>
            </a:p>
            <a:p>
              <a:pPr algn="ctr"/>
              <a:r>
                <a:rPr lang="en-US" sz="1400" dirty="0">
                  <a:solidFill>
                    <a:schemeClr val="dk1"/>
                  </a:solidFill>
                </a:rPr>
                <a:t>form</a:t>
              </a:r>
            </a:p>
          </p:txBody>
        </p:sp>
        <p:sp>
          <p:nvSpPr>
            <p:cNvPr id="14" name="Rectangle 13"/>
            <p:cNvSpPr/>
            <p:nvPr/>
          </p:nvSpPr>
          <p:spPr>
            <a:xfrm>
              <a:off x="9278124" y="3736269"/>
              <a:ext cx="1645920" cy="54864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Medicinal product form only</a:t>
              </a:r>
            </a:p>
          </p:txBody>
        </p:sp>
        <p:cxnSp>
          <p:nvCxnSpPr>
            <p:cNvPr id="15" name="Straight Arrow Connector 18"/>
            <p:cNvCxnSpPr>
              <a:stCxn id="11" idx="0"/>
              <a:endCxn id="9" idx="2"/>
            </p:cNvCxnSpPr>
            <p:nvPr/>
          </p:nvCxnSpPr>
          <p:spPr>
            <a:xfrm flipH="1" flipV="1">
              <a:off x="10101084" y="1624168"/>
              <a:ext cx="908105" cy="466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2"/>
            <p:cNvCxnSpPr>
              <a:stCxn id="10" idx="0"/>
              <a:endCxn id="14" idx="2"/>
            </p:cNvCxnSpPr>
            <p:nvPr/>
          </p:nvCxnSpPr>
          <p:spPr>
            <a:xfrm flipV="1">
              <a:off x="10101084" y="4284909"/>
              <a:ext cx="0" cy="325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46"/>
            <p:cNvCxnSpPr>
              <a:stCxn id="58" idx="3"/>
              <a:endCxn id="11" idx="1"/>
            </p:cNvCxnSpPr>
            <p:nvPr/>
          </p:nvCxnSpPr>
          <p:spPr>
            <a:xfrm>
              <a:off x="8603570" y="1349848"/>
              <a:ext cx="1582659" cy="1015406"/>
            </a:xfrm>
            <a:prstGeom prst="straightConnector1">
              <a:avLst/>
            </a:prstGeom>
            <a:ln w="57150" cmpd="dbl">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7"/>
            <p:cNvCxnSpPr>
              <a:stCxn id="12" idx="0"/>
              <a:endCxn id="9" idx="2"/>
            </p:cNvCxnSpPr>
            <p:nvPr/>
          </p:nvCxnSpPr>
          <p:spPr>
            <a:xfrm flipV="1">
              <a:off x="9192979" y="1624168"/>
              <a:ext cx="908105" cy="10966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1"/>
            <p:cNvCxnSpPr>
              <a:stCxn id="14" idx="0"/>
              <a:endCxn id="12" idx="2"/>
            </p:cNvCxnSpPr>
            <p:nvPr/>
          </p:nvCxnSpPr>
          <p:spPr>
            <a:xfrm flipH="1" flipV="1">
              <a:off x="9192979" y="3269503"/>
              <a:ext cx="908105" cy="466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58"/>
            <p:cNvCxnSpPr>
              <a:stCxn id="97" idx="3"/>
              <a:endCxn id="10" idx="1"/>
            </p:cNvCxnSpPr>
            <p:nvPr/>
          </p:nvCxnSpPr>
          <p:spPr>
            <a:xfrm>
              <a:off x="6577014" y="4885073"/>
              <a:ext cx="2701110" cy="0"/>
            </a:xfrm>
            <a:prstGeom prst="straightConnector1">
              <a:avLst/>
            </a:prstGeom>
            <a:ln w="57150" cmpd="dbl">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23"/>
            <p:cNvCxnSpPr>
              <a:stCxn id="14" idx="0"/>
              <a:endCxn id="11" idx="2"/>
            </p:cNvCxnSpPr>
            <p:nvPr/>
          </p:nvCxnSpPr>
          <p:spPr>
            <a:xfrm flipV="1">
              <a:off x="10101084" y="2639574"/>
              <a:ext cx="908105" cy="10966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068268" y="1075528"/>
              <a:ext cx="1535302" cy="548640"/>
            </a:xfrm>
            <a:prstGeom prst="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IN/PIN (Medicinal product)</a:t>
              </a:r>
            </a:p>
          </p:txBody>
        </p:sp>
        <p:cxnSp>
          <p:nvCxnSpPr>
            <p:cNvPr id="60" name="Straight Arrow Connector 146"/>
            <p:cNvCxnSpPr>
              <a:stCxn id="58" idx="3"/>
              <a:endCxn id="9" idx="1"/>
            </p:cNvCxnSpPr>
            <p:nvPr/>
          </p:nvCxnSpPr>
          <p:spPr>
            <a:xfrm>
              <a:off x="8603570" y="1349848"/>
              <a:ext cx="674554" cy="0"/>
            </a:xfrm>
            <a:prstGeom prst="straightConnector1">
              <a:avLst/>
            </a:prstGeom>
            <a:ln w="57150" cmpd="dbl">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198116" y="1075528"/>
              <a:ext cx="2378898" cy="548640"/>
            </a:xfrm>
            <a:prstGeom prst="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Ingredient (IN)/</a:t>
              </a:r>
            </a:p>
            <a:p>
              <a:pPr algn="ctr"/>
              <a:r>
                <a:rPr lang="en-US" sz="1400" dirty="0">
                  <a:solidFill>
                    <a:schemeClr val="dk1"/>
                  </a:solidFill>
                </a:rPr>
                <a:t>Precise ingredient (PIN)</a:t>
              </a:r>
            </a:p>
          </p:txBody>
        </p:sp>
        <p:sp>
          <p:nvSpPr>
            <p:cNvPr id="97" name="Rectangle 96"/>
            <p:cNvSpPr/>
            <p:nvPr/>
          </p:nvSpPr>
          <p:spPr>
            <a:xfrm>
              <a:off x="4198116" y="4610753"/>
              <a:ext cx="2378898" cy="548640"/>
            </a:xfrm>
            <a:prstGeom prst="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Clinical drug (SCD)</a:t>
              </a:r>
            </a:p>
          </p:txBody>
        </p:sp>
        <p:cxnSp>
          <p:nvCxnSpPr>
            <p:cNvPr id="107" name="Straight Arrow Connector 21"/>
            <p:cNvCxnSpPr>
              <a:stCxn id="58" idx="1"/>
              <a:endCxn id="72" idx="3"/>
            </p:cNvCxnSpPr>
            <p:nvPr/>
          </p:nvCxnSpPr>
          <p:spPr>
            <a:xfrm flipH="1">
              <a:off x="6577014" y="1349848"/>
              <a:ext cx="491254" cy="0"/>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46"/>
            <p:cNvCxnSpPr>
              <a:stCxn id="96" idx="3"/>
              <a:endCxn id="12" idx="1"/>
            </p:cNvCxnSpPr>
            <p:nvPr/>
          </p:nvCxnSpPr>
          <p:spPr>
            <a:xfrm>
              <a:off x="6554875" y="2995183"/>
              <a:ext cx="1815144" cy="0"/>
            </a:xfrm>
            <a:prstGeom prst="straightConnector1">
              <a:avLst/>
            </a:prstGeom>
            <a:ln w="57150" cmpd="dbl">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46"/>
            <p:cNvCxnSpPr>
              <a:stCxn id="96" idx="3"/>
              <a:endCxn id="14" idx="1"/>
            </p:cNvCxnSpPr>
            <p:nvPr/>
          </p:nvCxnSpPr>
          <p:spPr>
            <a:xfrm>
              <a:off x="6554875" y="2995183"/>
              <a:ext cx="2723249" cy="1015406"/>
            </a:xfrm>
            <a:prstGeom prst="straightConnector1">
              <a:avLst/>
            </a:prstGeom>
            <a:ln w="57150" cmpd="dbl">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175977" y="2720863"/>
              <a:ext cx="2378898" cy="548640"/>
            </a:xfrm>
            <a:prstGeom prst="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Clinical drug Form (SCDF)</a:t>
              </a:r>
            </a:p>
          </p:txBody>
        </p:sp>
      </p:grpSp>
    </p:spTree>
    <p:extLst>
      <p:ext uri="{BB962C8B-B14F-4D97-AF65-F5344CB8AC3E}">
        <p14:creationId xmlns:p14="http://schemas.microsoft.com/office/powerpoint/2010/main" val="246037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Consequences on interoperability</a:t>
            </a:r>
          </a:p>
        </p:txBody>
      </p:sp>
      <p:sp>
        <p:nvSpPr>
          <p:cNvPr id="3" name="Content Placeholder 2"/>
          <p:cNvSpPr>
            <a:spLocks noGrp="1"/>
          </p:cNvSpPr>
          <p:nvPr>
            <p:ph idx="1"/>
          </p:nvPr>
        </p:nvSpPr>
        <p:spPr/>
        <p:txBody>
          <a:bodyPr/>
          <a:lstStyle/>
          <a:p>
            <a:r>
              <a:rPr lang="en-US" dirty="0"/>
              <a:t>Can RxNorm be translated into SNOMED CT?</a:t>
            </a:r>
          </a:p>
          <a:p>
            <a:pPr lvl="1"/>
            <a:r>
              <a:rPr lang="en-US" dirty="0"/>
              <a:t>Yes, for the most part</a:t>
            </a:r>
          </a:p>
          <a:p>
            <a:r>
              <a:rPr lang="en-US" dirty="0"/>
              <a:t>Specifically</a:t>
            </a:r>
          </a:p>
          <a:p>
            <a:pPr lvl="1"/>
            <a:r>
              <a:rPr lang="en-US" dirty="0"/>
              <a:t>Ingredients</a:t>
            </a:r>
          </a:p>
          <a:p>
            <a:pPr lvl="2"/>
            <a:r>
              <a:rPr lang="en-US" dirty="0"/>
              <a:t>Trivial disambiguation</a:t>
            </a:r>
          </a:p>
          <a:p>
            <a:pPr lvl="1"/>
            <a:r>
              <a:rPr lang="en-US" dirty="0"/>
              <a:t>Strength</a:t>
            </a:r>
          </a:p>
          <a:p>
            <a:pPr lvl="2"/>
            <a:r>
              <a:rPr lang="en-US" dirty="0"/>
              <a:t>Different editorial conventions for units (minor)</a:t>
            </a:r>
          </a:p>
          <a:p>
            <a:pPr lvl="2"/>
            <a:r>
              <a:rPr lang="en-US" dirty="0"/>
              <a:t>Presentation strength / Concentration strength / Both (depending on unit of presentation)</a:t>
            </a:r>
          </a:p>
          <a:p>
            <a:pPr lvl="1"/>
            <a:r>
              <a:rPr lang="en-US" dirty="0"/>
              <a:t>Dose form – requires detailed analysis to identify dose form and unit of presentation</a:t>
            </a:r>
          </a:p>
        </p:txBody>
      </p:sp>
      <p:sp>
        <p:nvSpPr>
          <p:cNvPr id="4" name="Slide Number Placeholder 3"/>
          <p:cNvSpPr>
            <a:spLocks noGrp="1"/>
          </p:cNvSpPr>
          <p:nvPr>
            <p:ph type="sldNum" sz="quarter" idx="12"/>
          </p:nvPr>
        </p:nvSpPr>
        <p:spPr/>
        <p:txBody>
          <a:bodyPr/>
          <a:lstStyle/>
          <a:p>
            <a:fld id="{58E713DE-B30E-496F-88B9-2348AF77FA97}" type="slidenum">
              <a:rPr lang="en-US" smtClean="0"/>
              <a:pPr/>
              <a:t>53</a:t>
            </a:fld>
            <a:endParaRPr lang="en-US"/>
          </a:p>
        </p:txBody>
      </p:sp>
    </p:spTree>
    <p:extLst>
      <p:ext uri="{BB962C8B-B14F-4D97-AF65-F5344CB8AC3E}">
        <p14:creationId xmlns:p14="http://schemas.microsoft.com/office/powerpoint/2010/main" val="4143872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pPr hangingPunct="0"/>
            <a:r>
              <a:rPr lang="en-US" dirty="0"/>
              <a:t>Similarities and differences between the representation of medicinal products in RxNorm and SNOMED CT</a:t>
            </a:r>
          </a:p>
          <a:p>
            <a:pPr hangingPunct="0"/>
            <a:r>
              <a:rPr lang="en-US" dirty="0"/>
              <a:t>Both models share major definitional features including ingredient (or substance), strength and dose form</a:t>
            </a:r>
          </a:p>
          <a:p>
            <a:pPr hangingPunct="0"/>
            <a:r>
              <a:rPr lang="en-US" dirty="0"/>
              <a:t>Subtle differences between the two models</a:t>
            </a:r>
          </a:p>
          <a:p>
            <a:pPr hangingPunct="0"/>
            <a:r>
              <a:rPr lang="en-US" dirty="0"/>
              <a:t>Translation of RxNorm into SNOMED CT is possible, but not straightforward</a:t>
            </a:r>
          </a:p>
        </p:txBody>
      </p:sp>
      <p:sp>
        <p:nvSpPr>
          <p:cNvPr id="4" name="Slide Number Placeholder 3"/>
          <p:cNvSpPr>
            <a:spLocks noGrp="1"/>
          </p:cNvSpPr>
          <p:nvPr>
            <p:ph type="sldNum" sz="quarter" idx="12"/>
          </p:nvPr>
        </p:nvSpPr>
        <p:spPr/>
        <p:txBody>
          <a:bodyPr/>
          <a:lstStyle/>
          <a:p>
            <a:fld id="{58E713DE-B30E-496F-88B9-2348AF77FA97}" type="slidenum">
              <a:rPr lang="en-US" smtClean="0"/>
              <a:pPr/>
              <a:t>54</a:t>
            </a:fld>
            <a:endParaRPr lang="en-US"/>
          </a:p>
        </p:txBody>
      </p:sp>
    </p:spTree>
    <p:extLst>
      <p:ext uri="{BB962C8B-B14F-4D97-AF65-F5344CB8AC3E}">
        <p14:creationId xmlns:p14="http://schemas.microsoft.com/office/powerpoint/2010/main" val="2333861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39213" y="0"/>
            <a:ext cx="7572077" cy="6858001"/>
          </a:xfrm>
          <a:prstGeom prst="rect">
            <a:avLst/>
          </a:prstGeom>
          <a:noFill/>
          <a:ln>
            <a:noFill/>
          </a:ln>
        </p:spPr>
      </p:pic>
      <p:sp>
        <p:nvSpPr>
          <p:cNvPr id="245" name="Google Shape;245;p8"/>
          <p:cNvSpPr/>
          <p:nvPr/>
        </p:nvSpPr>
        <p:spPr>
          <a:xfrm>
            <a:off x="7539900" y="5271750"/>
            <a:ext cx="45759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8172300" y="5741400"/>
            <a:ext cx="39435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7065300" y="6215150"/>
            <a:ext cx="50505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txBox="1"/>
          <p:nvPr/>
        </p:nvSpPr>
        <p:spPr>
          <a:xfrm>
            <a:off x="740650" y="1042491"/>
            <a:ext cx="5165100" cy="3404632"/>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accent1"/>
              </a:buClr>
              <a:buSzPts val="5300"/>
              <a:buFont typeface="Oswald"/>
              <a:buNone/>
            </a:pPr>
            <a:r>
              <a:rPr lang="en-US" sz="3600" b="1" i="0" u="none" strike="noStrike" cap="none" dirty="0">
                <a:solidFill>
                  <a:schemeClr val="accent1"/>
                </a:solidFill>
                <a:latin typeface="Arial"/>
                <a:ea typeface="Arial"/>
                <a:cs typeface="Arial"/>
                <a:sym typeface="Arial"/>
              </a:rPr>
              <a:t>Lessons learned from instantiating the SNOMED CT international medicinal product model with RxNorm drugs products</a:t>
            </a:r>
            <a:endParaRPr lang="en-US" sz="3600" b="0" i="0" u="none" strike="noStrike" cap="none" dirty="0">
              <a:solidFill>
                <a:schemeClr val="accent1"/>
              </a:solidFill>
              <a:latin typeface="Arial"/>
              <a:ea typeface="Arial"/>
              <a:cs typeface="Arial"/>
              <a:sym typeface="Arial"/>
            </a:endParaRPr>
          </a:p>
        </p:txBody>
      </p:sp>
      <p:sp>
        <p:nvSpPr>
          <p:cNvPr id="250" name="Google Shape;250;p8"/>
          <p:cNvSpPr txBox="1"/>
          <p:nvPr/>
        </p:nvSpPr>
        <p:spPr>
          <a:xfrm>
            <a:off x="740650" y="4861443"/>
            <a:ext cx="4098563" cy="95406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2000"/>
              <a:buFont typeface="Arial"/>
              <a:buNone/>
            </a:pPr>
            <a:r>
              <a:rPr lang="en-US" sz="2800" b="0" i="0" u="none" strike="noStrike" cap="none" dirty="0">
                <a:solidFill>
                  <a:srgbClr val="8C2880"/>
                </a:solidFill>
                <a:latin typeface="Trebuchet MS"/>
                <a:ea typeface="Trebuchet MS"/>
                <a:cs typeface="Trebuchet MS"/>
                <a:sym typeface="Trebuchet MS"/>
              </a:rPr>
              <a:t>Olivier Bodenreider</a:t>
            </a:r>
          </a:p>
          <a:p>
            <a:pPr marL="0" marR="0" lvl="0" indent="0" algn="l" rtl="0">
              <a:spcBef>
                <a:spcPts val="0"/>
              </a:spcBef>
              <a:spcAft>
                <a:spcPts val="0"/>
              </a:spcAft>
              <a:buClr>
                <a:schemeClr val="lt1"/>
              </a:buClr>
              <a:buSzPts val="2000"/>
              <a:buFont typeface="Arial"/>
              <a:buNone/>
            </a:pPr>
            <a:r>
              <a:rPr lang="en-US" sz="2800" u="sng" dirty="0">
                <a:solidFill>
                  <a:srgbClr val="8C2880"/>
                </a:solidFill>
                <a:latin typeface="Trebuchet MS"/>
                <a:ea typeface="Calibri"/>
                <a:cs typeface="Calibri"/>
                <a:sym typeface="Trebuchet MS"/>
              </a:rPr>
              <a:t>Robert Wynne</a:t>
            </a:r>
            <a:endParaRPr lang="en-US" sz="1800" b="0" i="0" u="sng" strike="noStrike" cap="none" dirty="0">
              <a:solidFill>
                <a:srgbClr val="8C2880"/>
              </a:solidFill>
              <a:latin typeface="Calibri"/>
              <a:ea typeface="Calibri"/>
              <a:cs typeface="Calibri"/>
              <a:sym typeface="Calibri"/>
            </a:endParaRPr>
          </a:p>
        </p:txBody>
      </p:sp>
      <p:sp>
        <p:nvSpPr>
          <p:cNvPr id="251" name="Google Shape;251;p8"/>
          <p:cNvSpPr txBox="1"/>
          <p:nvPr/>
        </p:nvSpPr>
        <p:spPr>
          <a:xfrm>
            <a:off x="6796750" y="5196775"/>
            <a:ext cx="4575900" cy="1389900"/>
          </a:xfrm>
          <a:prstGeom prst="rect">
            <a:avLst/>
          </a:prstGeom>
          <a:noFill/>
          <a:ln>
            <a:noFill/>
          </a:ln>
        </p:spPr>
        <p:txBody>
          <a:bodyPr spcFirstLastPara="1" wrap="square" lIns="121900" tIns="121900" rIns="121900" bIns="121900" anchor="t" anchorCtr="0">
            <a:noAutofit/>
          </a:bodyPr>
          <a:lstStyle/>
          <a:p>
            <a:pPr marL="0" marR="0" lvl="0" indent="0" algn="r" rtl="0">
              <a:lnSpc>
                <a:spcPct val="110000"/>
              </a:lnSpc>
              <a:spcBef>
                <a:spcPts val="0"/>
              </a:spcBef>
              <a:spcAft>
                <a:spcPts val="0"/>
              </a:spcAft>
              <a:buNone/>
            </a:pPr>
            <a:r>
              <a:rPr lang="en-US" sz="2700" i="1" u="none" strike="noStrike" cap="none">
                <a:solidFill>
                  <a:schemeClr val="lt1"/>
                </a:solidFill>
                <a:latin typeface="Mulish Black"/>
                <a:ea typeface="Mulish Black"/>
                <a:cs typeface="Mulish Black"/>
                <a:sym typeface="Mulish Black"/>
              </a:rPr>
              <a:t>Global terminology enabling quality information exchange</a:t>
            </a:r>
            <a:endParaRPr sz="2700">
              <a:solidFill>
                <a:schemeClr val="lt1"/>
              </a:solidFill>
              <a:latin typeface="Mulish Black"/>
              <a:ea typeface="Mulish Black"/>
              <a:cs typeface="Mulish Black"/>
              <a:sym typeface="Mulish Black"/>
            </a:endParaRPr>
          </a:p>
        </p:txBody>
      </p:sp>
      <p:sp>
        <p:nvSpPr>
          <p:cNvPr id="252" name="Google Shape;252;p8"/>
          <p:cNvSpPr>
            <a:spLocks noGrp="1"/>
          </p:cNvSpPr>
          <p:nvPr>
            <p:ph type="pic" idx="2"/>
          </p:nvPr>
        </p:nvSpPr>
        <p:spPr>
          <a:xfrm>
            <a:off x="13536747" y="6104022"/>
            <a:ext cx="901200" cy="901200"/>
          </a:xfrm>
          <a:prstGeom prst="rect">
            <a:avLst/>
          </a:prstGeom>
          <a:noFill/>
          <a:ln>
            <a:noFill/>
          </a:ln>
        </p:spPr>
        <p:txBody>
          <a:bodyPr/>
          <a:lstStyle/>
          <a:p>
            <a:endParaRPr lang="en-US"/>
          </a:p>
        </p:txBody>
      </p:sp>
      <p:sp>
        <p:nvSpPr>
          <p:cNvPr id="253" name="Google Shape;253;p8"/>
          <p:cNvSpPr>
            <a:spLocks noGrp="1"/>
          </p:cNvSpPr>
          <p:nvPr>
            <p:ph type="pic" idx="3"/>
          </p:nvPr>
        </p:nvSpPr>
        <p:spPr>
          <a:xfrm>
            <a:off x="8709" y="0"/>
            <a:ext cx="918000" cy="918000"/>
          </a:xfrm>
          <a:prstGeom prst="rect">
            <a:avLst/>
          </a:prstGeom>
          <a:noFill/>
          <a:ln>
            <a:noFill/>
          </a:ln>
        </p:spPr>
        <p:txBody>
          <a:bodyPr/>
          <a:lstStyle/>
          <a:p>
            <a:endParaRPr lang="en-US"/>
          </a:p>
        </p:txBody>
      </p:sp>
      <p:sp>
        <p:nvSpPr>
          <p:cNvPr id="254" name="Google Shape;254;p8"/>
          <p:cNvSpPr/>
          <p:nvPr/>
        </p:nvSpPr>
        <p:spPr>
          <a:xfrm flipH="1">
            <a:off x="11290800" y="4296425"/>
            <a:ext cx="1120500" cy="25617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539900" y="1577575"/>
            <a:ext cx="3259954" cy="3368499"/>
          </a:xfrm>
          <a:prstGeom prst="rect">
            <a:avLst/>
          </a:prstGeom>
          <a:noFill/>
          <a:ln>
            <a:noFill/>
          </a:ln>
        </p:spPr>
      </p:pic>
      <p:sp>
        <p:nvSpPr>
          <p:cNvPr id="2" name="Rectangle 1">
            <a:extLst>
              <a:ext uri="{FF2B5EF4-FFF2-40B4-BE49-F238E27FC236}">
                <a16:creationId xmlns:a16="http://schemas.microsoft.com/office/drawing/2014/main" id="{96D6803A-3340-9599-48BD-31D35A885224}"/>
              </a:ext>
            </a:extLst>
          </p:cNvPr>
          <p:cNvSpPr/>
          <p:nvPr/>
        </p:nvSpPr>
        <p:spPr>
          <a:xfrm>
            <a:off x="6326008" y="59636"/>
            <a:ext cx="5897039" cy="15178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3600" dirty="0">
                <a:solidFill>
                  <a:schemeClr val="tx1"/>
                </a:solidFill>
              </a:rPr>
              <a:t>14:00 Room: Hub 4</a:t>
            </a:r>
          </a:p>
        </p:txBody>
      </p:sp>
      <p:pic>
        <p:nvPicPr>
          <p:cNvPr id="4" name="Picture 3">
            <a:extLst>
              <a:ext uri="{FF2B5EF4-FFF2-40B4-BE49-F238E27FC236}">
                <a16:creationId xmlns:a16="http://schemas.microsoft.com/office/drawing/2014/main" id="{7483535E-4AE6-3EE1-416C-A70A0ABCCFEE}"/>
              </a:ext>
            </a:extLst>
          </p:cNvPr>
          <p:cNvPicPr>
            <a:picLocks noChangeAspect="1"/>
          </p:cNvPicPr>
          <p:nvPr/>
        </p:nvPicPr>
        <p:blipFill>
          <a:blip r:embed="rId5"/>
          <a:stretch>
            <a:fillRect/>
          </a:stretch>
        </p:blipFill>
        <p:spPr>
          <a:xfrm>
            <a:off x="6502365" y="99564"/>
            <a:ext cx="5544324" cy="82879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3CAFDA2-DB23-311F-86DA-B35A26939D41}"/>
              </a:ext>
            </a:extLst>
          </p:cNvPr>
          <p:cNvSpPr>
            <a:spLocks noGrp="1"/>
          </p:cNvSpPr>
          <p:nvPr>
            <p:ph type="subTitle" idx="1"/>
          </p:nvPr>
        </p:nvSpPr>
        <p:spPr/>
        <p:txBody>
          <a:bodyPr/>
          <a:lstStyle/>
          <a:p>
            <a:r>
              <a:rPr lang="en-US" dirty="0"/>
              <a:t>Create logical definitions in OWL for each RxNorm generic drug product based on the SNOMED CT model</a:t>
            </a:r>
          </a:p>
          <a:p>
            <a:pPr lvl="1" algn="l">
              <a:buFont typeface="Arial" panose="020B0604020202020204" pitchFamily="34" charset="0"/>
              <a:buChar char="•"/>
            </a:pPr>
            <a:r>
              <a:rPr lang="en-US" dirty="0"/>
              <a:t>[Adding branded products as children of the (generic) clinical drugs for convenience]</a:t>
            </a:r>
          </a:p>
          <a:p>
            <a:r>
              <a:rPr lang="en-US" dirty="0"/>
              <a:t>Classify these definitions using the OWL 2 EL Reasoner, ELK, together with the OWL version of SNOMED CT</a:t>
            </a:r>
          </a:p>
          <a:p>
            <a:r>
              <a:rPr lang="en-US" dirty="0"/>
              <a:t>ELK inferred logical equivalences between the RxNorm products and the corresponding products in SNOMED CT</a:t>
            </a:r>
          </a:p>
          <a:p>
            <a:endParaRPr lang="en-US" dirty="0"/>
          </a:p>
        </p:txBody>
      </p:sp>
      <p:sp>
        <p:nvSpPr>
          <p:cNvPr id="3" name="Title 2">
            <a:extLst>
              <a:ext uri="{FF2B5EF4-FFF2-40B4-BE49-F238E27FC236}">
                <a16:creationId xmlns:a16="http://schemas.microsoft.com/office/drawing/2014/main" id="{A0196106-E735-BAFE-4DFC-35D3CFEF4B24}"/>
              </a:ext>
            </a:extLst>
          </p:cNvPr>
          <p:cNvSpPr>
            <a:spLocks noGrp="1"/>
          </p:cNvSpPr>
          <p:nvPr>
            <p:ph type="ctrTitle"/>
          </p:nvPr>
        </p:nvSpPr>
        <p:spPr>
          <a:xfrm>
            <a:off x="457199" y="365760"/>
            <a:ext cx="10625667" cy="1107996"/>
          </a:xfrm>
        </p:spPr>
        <p:txBody>
          <a:bodyPr/>
          <a:lstStyle/>
          <a:p>
            <a:r>
              <a:rPr lang="en-US" dirty="0"/>
              <a:t>Creating DL definitions for RxNorm products</a:t>
            </a:r>
          </a:p>
        </p:txBody>
      </p:sp>
    </p:spTree>
    <p:extLst>
      <p:ext uri="{BB962C8B-B14F-4D97-AF65-F5344CB8AC3E}">
        <p14:creationId xmlns:p14="http://schemas.microsoft.com/office/powerpoint/2010/main" val="3126677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503E-689F-80AA-1436-BDA053E8270A}"/>
              </a:ext>
            </a:extLst>
          </p:cNvPr>
          <p:cNvSpPr>
            <a:spLocks noGrp="1"/>
          </p:cNvSpPr>
          <p:nvPr>
            <p:ph type="title"/>
          </p:nvPr>
        </p:nvSpPr>
        <p:spPr/>
        <p:txBody>
          <a:bodyPr/>
          <a:lstStyle/>
          <a:p>
            <a:r>
              <a:rPr lang="en-US" dirty="0"/>
              <a:t>Exploring medications (Browser)</a:t>
            </a:r>
          </a:p>
        </p:txBody>
      </p:sp>
      <p:sp>
        <p:nvSpPr>
          <p:cNvPr id="3" name="Content Placeholder 2">
            <a:extLst>
              <a:ext uri="{FF2B5EF4-FFF2-40B4-BE49-F238E27FC236}">
                <a16:creationId xmlns:a16="http://schemas.microsoft.com/office/drawing/2014/main" id="{D2D30E1A-A380-A87B-DD9F-1D9702ADDA43}"/>
              </a:ext>
            </a:extLst>
          </p:cNvPr>
          <p:cNvSpPr>
            <a:spLocks noGrp="1"/>
          </p:cNvSpPr>
          <p:nvPr>
            <p:ph idx="1"/>
          </p:nvPr>
        </p:nvSpPr>
        <p:spPr/>
        <p:txBody>
          <a:bodyPr>
            <a:normAutofit/>
          </a:bodyPr>
          <a:lstStyle/>
          <a:p>
            <a:r>
              <a:rPr lang="en-US" dirty="0"/>
              <a:t>Tooling: SNOMED CT Browser (</a:t>
            </a:r>
            <a:r>
              <a:rPr lang="en-US" dirty="0">
                <a:hlinkClick r:id="rId2"/>
              </a:rPr>
              <a:t>https://browser.ihtsdotools.org/</a:t>
            </a:r>
            <a:r>
              <a:rPr lang="en-US" dirty="0"/>
              <a:t>)</a:t>
            </a:r>
          </a:p>
          <a:p>
            <a:pPr lvl="1"/>
            <a:r>
              <a:rPr lang="en-US" dirty="0"/>
              <a:t>International edition</a:t>
            </a:r>
          </a:p>
          <a:p>
            <a:pPr lvl="1"/>
            <a:r>
              <a:rPr lang="en-US" dirty="0"/>
              <a:t>RxNorm extension (experimental)</a:t>
            </a:r>
          </a:p>
          <a:p>
            <a:r>
              <a:rPr lang="en-US" dirty="0"/>
              <a:t>ECL (Expression Constraint Language) queries</a:t>
            </a:r>
          </a:p>
          <a:p>
            <a:pPr lvl="1"/>
            <a:r>
              <a:rPr lang="en-US" dirty="0"/>
              <a:t>Constraints on definitional and other features</a:t>
            </a:r>
          </a:p>
          <a:p>
            <a:r>
              <a:rPr lang="en-US" dirty="0"/>
              <a:t>Retrieval across SNOMED CT and RxNorm medications</a:t>
            </a:r>
          </a:p>
          <a:p>
            <a:pPr lvl="1"/>
            <a:r>
              <a:rPr lang="en-US" dirty="0"/>
              <a:t>Equivalent SNOMED CT and RxNorm medications shown as distinct classes</a:t>
            </a:r>
          </a:p>
          <a:p>
            <a:endParaRPr lang="en-US" dirty="0"/>
          </a:p>
        </p:txBody>
      </p:sp>
      <p:sp>
        <p:nvSpPr>
          <p:cNvPr id="4" name="Rectangle 3">
            <a:extLst>
              <a:ext uri="{FF2B5EF4-FFF2-40B4-BE49-F238E27FC236}">
                <a16:creationId xmlns:a16="http://schemas.microsoft.com/office/drawing/2014/main" id="{7B21591B-9EA5-321A-C9C0-3EB7F47171ED}"/>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142768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Therapeutic role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Plays role</a:t>
            </a:r>
            <a:r>
              <a:rPr lang="en-US" dirty="0"/>
              <a:t>]</a:t>
            </a:r>
          </a:p>
          <a:p>
            <a:pPr lvl="1" algn="l">
              <a:buFont typeface="Arial" panose="020B0604020202020204" pitchFamily="34" charset="0"/>
              <a:buChar char="•"/>
            </a:pPr>
            <a:r>
              <a:rPr lang="en-US" dirty="0"/>
              <a:t>Dose form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manufactured dose form</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766939001 |Plays role (attribute)| = &lt;&lt; 787994008 |Antibacterial therapeutic role (role)|, &lt;&lt; 411116001 |Has manufactured dose form (attribute)| = &lt;&lt; 385268001 |Oral dose form (dose form)| </a:t>
            </a:r>
          </a:p>
          <a:p>
            <a:pPr marL="342900" indent="-342900"/>
            <a:r>
              <a:rPr lang="en-US" dirty="0"/>
              <a:t>Results (2045 concepts)</a:t>
            </a:r>
          </a:p>
          <a:p>
            <a:pPr marL="342900" indent="-342900"/>
            <a:r>
              <a:rPr lang="en-US" dirty="0"/>
              <a:t>Examples</a:t>
            </a:r>
            <a:endParaRPr lang="en-US" dirty="0">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1661993"/>
          </a:xfrm>
        </p:spPr>
        <p:txBody>
          <a:bodyPr/>
          <a:lstStyle/>
          <a:p>
            <a:r>
              <a:rPr lang="en-US" dirty="0"/>
              <a:t>Q01 - ANTIBACTERIAL CLINICAL DRUGS AVAILABLE FOR ORAL USE </a:t>
            </a:r>
          </a:p>
        </p:txBody>
      </p:sp>
      <p:pic>
        <p:nvPicPr>
          <p:cNvPr id="11" name="Picture 10">
            <a:extLst>
              <a:ext uri="{FF2B5EF4-FFF2-40B4-BE49-F238E27FC236}">
                <a16:creationId xmlns:a16="http://schemas.microsoft.com/office/drawing/2014/main" id="{CB4B5480-D1C0-0498-F07C-6FD7B4DBE138}"/>
              </a:ext>
            </a:extLst>
          </p:cNvPr>
          <p:cNvPicPr>
            <a:picLocks noChangeAspect="1"/>
          </p:cNvPicPr>
          <p:nvPr/>
        </p:nvPicPr>
        <p:blipFill>
          <a:blip r:embed="rId3"/>
          <a:stretch>
            <a:fillRect/>
          </a:stretch>
        </p:blipFill>
        <p:spPr>
          <a:xfrm>
            <a:off x="0" y="5774616"/>
            <a:ext cx="12192000" cy="1083384"/>
          </a:xfrm>
          <a:prstGeom prst="rect">
            <a:avLst/>
          </a:prstGeom>
          <a:ln>
            <a:solidFill>
              <a:schemeClr val="accent1"/>
            </a:solidFill>
          </a:ln>
        </p:spPr>
      </p:pic>
      <p:sp>
        <p:nvSpPr>
          <p:cNvPr id="5" name="Rectangle 4">
            <a:extLst>
              <a:ext uri="{FF2B5EF4-FFF2-40B4-BE49-F238E27FC236}">
                <a16:creationId xmlns:a16="http://schemas.microsoft.com/office/drawing/2014/main" id="{E25FE9D5-0C38-090F-9AB9-DA1C6B5A8789}"/>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68832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Therapeutic role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Plays role</a:t>
            </a:r>
            <a:r>
              <a:rPr lang="en-US" dirty="0"/>
              <a:t>]</a:t>
            </a:r>
          </a:p>
          <a:p>
            <a:pPr lvl="1" algn="l">
              <a:buFont typeface="Arial" panose="020B0604020202020204" pitchFamily="34" charset="0"/>
              <a:buChar char="•"/>
            </a:pPr>
            <a:r>
              <a:rPr lang="en-US" dirty="0"/>
              <a:t>Dose form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manufactured dose form</a:t>
            </a:r>
            <a:r>
              <a:rPr lang="en-US" dirty="0"/>
              <a:t>] </a:t>
            </a:r>
            <a:r>
              <a:rPr lang="en-US" dirty="0">
                <a:solidFill>
                  <a:srgbClr val="FF0000"/>
                </a:solidFill>
              </a:rPr>
              <a:t>** multiple values</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766939001 |Plays role (attribute)| = &lt;&lt; 787994008 |Antibacterial therapeutic role (role)|, &lt;&lt; 411116001 |Has manufactured dose form (attribute)| = (&lt;&lt; 385268001 |Oral dose form (dose form)|   OR &lt;&lt;385287007|Parenteral dose form|) </a:t>
            </a:r>
          </a:p>
          <a:p>
            <a:pPr marL="342900" indent="-342900"/>
            <a:r>
              <a:rPr lang="en-US" dirty="0"/>
              <a:t>Results (2970 concepts)</a:t>
            </a:r>
          </a:p>
          <a:p>
            <a:pPr marL="342900" indent="-342900"/>
            <a:r>
              <a:rPr lang="en-US" dirty="0"/>
              <a:t>Examples</a:t>
            </a:r>
            <a:endParaRPr lang="en-US" dirty="0">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1107996"/>
          </a:xfrm>
        </p:spPr>
        <p:txBody>
          <a:bodyPr/>
          <a:lstStyle/>
          <a:p>
            <a:r>
              <a:rPr lang="en-US" dirty="0"/>
              <a:t>Q02 - ANTIBACTERIAL CLINICAL DRUGS AVAILABLE FOR SYSTEMIC ADMINISTRATION</a:t>
            </a:r>
          </a:p>
        </p:txBody>
      </p:sp>
      <p:pic>
        <p:nvPicPr>
          <p:cNvPr id="5" name="Picture 4">
            <a:extLst>
              <a:ext uri="{FF2B5EF4-FFF2-40B4-BE49-F238E27FC236}">
                <a16:creationId xmlns:a16="http://schemas.microsoft.com/office/drawing/2014/main" id="{F9275BBA-42BE-424F-74B1-1997B478D6FB}"/>
              </a:ext>
            </a:extLst>
          </p:cNvPr>
          <p:cNvPicPr>
            <a:picLocks noChangeAspect="1"/>
          </p:cNvPicPr>
          <p:nvPr/>
        </p:nvPicPr>
        <p:blipFill>
          <a:blip r:embed="rId2"/>
          <a:stretch>
            <a:fillRect/>
          </a:stretch>
        </p:blipFill>
        <p:spPr>
          <a:xfrm>
            <a:off x="0" y="5703960"/>
            <a:ext cx="12192000" cy="1154040"/>
          </a:xfrm>
          <a:prstGeom prst="rect">
            <a:avLst/>
          </a:prstGeom>
          <a:ln>
            <a:solidFill>
              <a:schemeClr val="accent1"/>
            </a:solidFill>
          </a:ln>
        </p:spPr>
      </p:pic>
      <p:sp>
        <p:nvSpPr>
          <p:cNvPr id="6" name="Rectangle 5">
            <a:extLst>
              <a:ext uri="{FF2B5EF4-FFF2-40B4-BE49-F238E27FC236}">
                <a16:creationId xmlns:a16="http://schemas.microsoft.com/office/drawing/2014/main" id="{6C16C804-11F5-79F5-6A99-03D0D16E16DC}"/>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817297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A7E97EE-FA72-3E04-1B3F-6511F36BF603}"/>
              </a:ext>
            </a:extLst>
          </p:cNvPr>
          <p:cNvSpPr>
            <a:spLocks noGrp="1"/>
          </p:cNvSpPr>
          <p:nvPr>
            <p:ph type="subTitle" idx="1"/>
          </p:nvPr>
        </p:nvSpPr>
        <p:spPr/>
        <p:txBody>
          <a:bodyPr/>
          <a:lstStyle/>
          <a:p>
            <a:pPr marL="0" indent="0">
              <a:buNone/>
            </a:pPr>
            <a:r>
              <a:rPr lang="en-US" b="0" i="0" dirty="0">
                <a:solidFill>
                  <a:srgbClr val="202124"/>
                </a:solidFill>
                <a:effectLst/>
                <a:latin typeface="+mn-lt"/>
              </a:rPr>
              <a:t>“Semantic interoperability is </a:t>
            </a:r>
            <a:r>
              <a:rPr lang="en-US" b="1" i="0" dirty="0">
                <a:solidFill>
                  <a:srgbClr val="202124"/>
                </a:solidFill>
                <a:effectLst/>
                <a:latin typeface="+mn-lt"/>
              </a:rPr>
              <a:t>the ability of computer systems to exchange data with unambiguous, shared (therefore computable) meaning</a:t>
            </a:r>
            <a:r>
              <a:rPr lang="en-US" b="0" i="0" dirty="0">
                <a:solidFill>
                  <a:srgbClr val="202124"/>
                </a:solidFill>
                <a:effectLst/>
                <a:latin typeface="+mn-lt"/>
              </a:rPr>
              <a:t>. Semantic interoperability is a requirement to enable machine computable logic, inferencing, knowledge discovery, and data federation between information systems.”</a:t>
            </a:r>
          </a:p>
          <a:p>
            <a:pPr marL="0" indent="0">
              <a:buNone/>
            </a:pPr>
            <a:r>
              <a:rPr lang="en-US" dirty="0">
                <a:solidFill>
                  <a:srgbClr val="202124"/>
                </a:solidFill>
                <a:latin typeface="+mn-lt"/>
              </a:rPr>
              <a:t>								-Wikipedia</a:t>
            </a:r>
          </a:p>
          <a:p>
            <a:pPr marL="342900" indent="-342900">
              <a:buFont typeface="Arial" panose="020B0604020202020204" pitchFamily="34" charset="0"/>
              <a:buChar char="•"/>
            </a:pPr>
            <a:endParaRPr lang="en-US" dirty="0">
              <a:solidFill>
                <a:srgbClr val="202124"/>
              </a:solidFill>
              <a:latin typeface="Roboto" panose="02000000000000000000" pitchFamily="2" charset="0"/>
            </a:endParaRPr>
          </a:p>
          <a:p>
            <a:r>
              <a:rPr lang="en-US" dirty="0"/>
              <a:t>In healthcare, interoperability is key to achieving the vision of the Learning Health System proposed by the Institute of Medicine and taken up by several SNOMED member countries. That was one stimulus for the modern EHR</a:t>
            </a:r>
          </a:p>
        </p:txBody>
      </p:sp>
      <p:sp>
        <p:nvSpPr>
          <p:cNvPr id="3" name="Picture Placeholder 2">
            <a:extLst>
              <a:ext uri="{FF2B5EF4-FFF2-40B4-BE49-F238E27FC236}">
                <a16:creationId xmlns:a16="http://schemas.microsoft.com/office/drawing/2014/main" id="{B7574372-935A-0631-B3A5-BDB86FD0C8BA}"/>
              </a:ext>
            </a:extLst>
          </p:cNvPr>
          <p:cNvSpPr>
            <a:spLocks noGrp="1"/>
          </p:cNvSpPr>
          <p:nvPr>
            <p:ph type="pic" idx="4294967295"/>
          </p:nvPr>
        </p:nvSpPr>
        <p:spPr>
          <a:xfrm>
            <a:off x="11274000" y="5940000"/>
            <a:ext cx="918000" cy="918000"/>
          </a:xfrm>
        </p:spPr>
        <p:txBody>
          <a:bodyPr/>
          <a:lstStyle/>
          <a:p>
            <a:endParaRPr lang="en-US"/>
          </a:p>
        </p:txBody>
      </p:sp>
      <p:sp>
        <p:nvSpPr>
          <p:cNvPr id="4" name="Title 3">
            <a:extLst>
              <a:ext uri="{FF2B5EF4-FFF2-40B4-BE49-F238E27FC236}">
                <a16:creationId xmlns:a16="http://schemas.microsoft.com/office/drawing/2014/main" id="{AA547EE6-17A2-7E5B-6F1D-BFE3AD9BC21A}"/>
              </a:ext>
            </a:extLst>
          </p:cNvPr>
          <p:cNvSpPr>
            <a:spLocks noGrp="1"/>
          </p:cNvSpPr>
          <p:nvPr>
            <p:ph type="ctrTitle"/>
          </p:nvPr>
        </p:nvSpPr>
        <p:spPr/>
        <p:txBody>
          <a:bodyPr/>
          <a:lstStyle/>
          <a:p>
            <a:r>
              <a:rPr lang="en-US" dirty="0"/>
              <a:t>Interoperability</a:t>
            </a:r>
          </a:p>
        </p:txBody>
      </p:sp>
    </p:spTree>
    <p:extLst>
      <p:ext uri="{BB962C8B-B14F-4D97-AF65-F5344CB8AC3E}">
        <p14:creationId xmlns:p14="http://schemas.microsoft.com/office/powerpoint/2010/main" val="2809795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Therapeutic role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Plays role</a:t>
            </a:r>
            <a:r>
              <a:rPr lang="en-US" dirty="0"/>
              <a:t>]</a:t>
            </a:r>
          </a:p>
          <a:p>
            <a:pPr lvl="1" algn="l">
              <a:buFont typeface="Arial" panose="020B0604020202020204" pitchFamily="34" charset="0"/>
              <a:buChar char="•"/>
            </a:pPr>
            <a:r>
              <a:rPr lang="en-US" dirty="0"/>
              <a:t>Dose form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manufactured dose form</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766939001 |Plays role (attribute)| = &lt;&lt; 787994008 |Antibacterial therapeutic role (role)|, &lt;&lt; 411116001 |Has manufactured dose form (attribute)| = &lt;&lt;385276004 |Ocular dose form (dose form)|</a:t>
            </a:r>
          </a:p>
          <a:p>
            <a:pPr marL="342900" indent="-342900"/>
            <a:r>
              <a:rPr lang="en-US" dirty="0"/>
              <a:t>Results (355 concepts)</a:t>
            </a:r>
            <a:endParaRPr lang="en-US" dirty="0">
              <a:solidFill>
                <a:srgbClr val="FF0000"/>
              </a:solidFill>
            </a:endParaRPr>
          </a:p>
          <a:p>
            <a:pPr marL="342900" indent="-342900"/>
            <a:r>
              <a:rPr lang="en-US"/>
              <a:t>Examples</a:t>
            </a:r>
            <a:r>
              <a:rPr lang="en-US">
                <a:solidFill>
                  <a:srgbClr val="FF0000"/>
                </a:solidFill>
              </a:rPr>
              <a:t> ** not limited to clinical drugs</a:t>
            </a:r>
            <a:endParaRPr lang="en-US" dirty="0">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553998"/>
          </a:xfrm>
        </p:spPr>
        <p:txBody>
          <a:bodyPr/>
          <a:lstStyle/>
          <a:p>
            <a:r>
              <a:rPr lang="en-US" dirty="0"/>
              <a:t>Q03 - ANTIBACTERIAL EYE DROPS</a:t>
            </a:r>
          </a:p>
        </p:txBody>
      </p:sp>
      <p:pic>
        <p:nvPicPr>
          <p:cNvPr id="7" name="Picture 6">
            <a:extLst>
              <a:ext uri="{FF2B5EF4-FFF2-40B4-BE49-F238E27FC236}">
                <a16:creationId xmlns:a16="http://schemas.microsoft.com/office/drawing/2014/main" id="{71A74B9C-1000-8A73-B91F-F3601100A6AB}"/>
              </a:ext>
            </a:extLst>
          </p:cNvPr>
          <p:cNvPicPr>
            <a:picLocks noChangeAspect="1"/>
          </p:cNvPicPr>
          <p:nvPr/>
        </p:nvPicPr>
        <p:blipFill>
          <a:blip r:embed="rId2"/>
          <a:stretch>
            <a:fillRect/>
          </a:stretch>
        </p:blipFill>
        <p:spPr>
          <a:xfrm>
            <a:off x="0" y="5491860"/>
            <a:ext cx="12192000" cy="1366140"/>
          </a:xfrm>
          <a:prstGeom prst="rect">
            <a:avLst/>
          </a:prstGeom>
          <a:ln>
            <a:solidFill>
              <a:schemeClr val="accent1"/>
            </a:solidFill>
          </a:ln>
        </p:spPr>
      </p:pic>
      <p:sp>
        <p:nvSpPr>
          <p:cNvPr id="5" name="Rectangle 4">
            <a:extLst>
              <a:ext uri="{FF2B5EF4-FFF2-40B4-BE49-F238E27FC236}">
                <a16:creationId xmlns:a16="http://schemas.microsoft.com/office/drawing/2014/main" id="{3DA19E6A-98F5-CD4F-1212-944CB2B4B57C}"/>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749032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Therapeutic role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Plays role</a:t>
            </a:r>
            <a:r>
              <a:rPr lang="en-US" dirty="0"/>
              <a:t>]</a:t>
            </a:r>
          </a:p>
          <a:p>
            <a:pPr lvl="1" algn="l">
              <a:buFont typeface="Arial" panose="020B0604020202020204" pitchFamily="34" charset="0"/>
              <a:buChar char="•"/>
            </a:pPr>
            <a:r>
              <a:rPr lang="en-US" dirty="0"/>
              <a:t>Dose form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manufactured dose form</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766939001 |Plays role (attribute)| = &lt;&lt; 773832000 |Antiglaucoma therapeutic role (role)|, &lt;&lt; 411116001 |Has manufactured dose form (attribute)| = &lt;&lt; 385276004 |Ocular dose form (dose form)|</a:t>
            </a:r>
          </a:p>
          <a:p>
            <a:pPr marL="342900" indent="-342900"/>
            <a:r>
              <a:rPr lang="en-US" dirty="0"/>
              <a:t>Results (402 concepts)</a:t>
            </a:r>
            <a:endParaRPr lang="en-US" dirty="0">
              <a:solidFill>
                <a:srgbClr val="FF0000"/>
              </a:solidFill>
            </a:endParaRPr>
          </a:p>
          <a:p>
            <a:pPr marL="342900" indent="-342900"/>
            <a:r>
              <a:rPr lang="en-US" dirty="0"/>
              <a:t>Examples </a:t>
            </a:r>
            <a:r>
              <a:rPr lang="en-US" dirty="0">
                <a:solidFill>
                  <a:srgbClr val="FF0000"/>
                </a:solidFill>
              </a:rPr>
              <a:t>** not limited to clinical drugs</a:t>
            </a:r>
            <a:endParaRPr lang="en-US" dirty="0">
              <a:solidFill>
                <a:srgbClr val="FF0000"/>
              </a:solidFill>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553998"/>
          </a:xfrm>
        </p:spPr>
        <p:txBody>
          <a:bodyPr/>
          <a:lstStyle/>
          <a:p>
            <a:r>
              <a:rPr lang="en-US" dirty="0"/>
              <a:t>Q04 - EYE DROPS FOR GLAUCOMA</a:t>
            </a:r>
          </a:p>
        </p:txBody>
      </p:sp>
      <p:pic>
        <p:nvPicPr>
          <p:cNvPr id="5" name="Picture 4">
            <a:extLst>
              <a:ext uri="{FF2B5EF4-FFF2-40B4-BE49-F238E27FC236}">
                <a16:creationId xmlns:a16="http://schemas.microsoft.com/office/drawing/2014/main" id="{BC032DCF-03FC-01E2-A517-858DEB0B6D06}"/>
              </a:ext>
            </a:extLst>
          </p:cNvPr>
          <p:cNvPicPr>
            <a:picLocks noChangeAspect="1"/>
          </p:cNvPicPr>
          <p:nvPr/>
        </p:nvPicPr>
        <p:blipFill>
          <a:blip r:embed="rId2"/>
          <a:stretch>
            <a:fillRect/>
          </a:stretch>
        </p:blipFill>
        <p:spPr>
          <a:xfrm>
            <a:off x="0" y="5917702"/>
            <a:ext cx="12192000" cy="940298"/>
          </a:xfrm>
          <a:prstGeom prst="rect">
            <a:avLst/>
          </a:prstGeom>
          <a:ln>
            <a:solidFill>
              <a:schemeClr val="accent1"/>
            </a:solidFill>
          </a:ln>
        </p:spPr>
      </p:pic>
      <p:sp>
        <p:nvSpPr>
          <p:cNvPr id="6" name="Rectangle 5">
            <a:extLst>
              <a:ext uri="{FF2B5EF4-FFF2-40B4-BE49-F238E27FC236}">
                <a16:creationId xmlns:a16="http://schemas.microsoft.com/office/drawing/2014/main" id="{7B5E0790-2A5B-9F9A-CE7F-DDCD3F56894E}"/>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887235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Therapeutic role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Plays role</a:t>
            </a:r>
            <a:r>
              <a:rPr lang="en-US" dirty="0"/>
              <a:t>]</a:t>
            </a:r>
          </a:p>
          <a:p>
            <a:pPr lvl="1" algn="l">
              <a:buFont typeface="Arial" panose="020B0604020202020204" pitchFamily="34" charset="0"/>
              <a:buChar char="•"/>
            </a:pPr>
            <a:r>
              <a:rPr lang="en-US" dirty="0">
                <a:solidFill>
                  <a:srgbClr val="FF0000"/>
                </a:solidFill>
              </a:rPr>
              <a:t>** no constraints on Dose form </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766939001 |Plays role (attribute)| = &lt;&lt; 773832000 | Antiglaucoma therapeutic role (role) |</a:t>
            </a:r>
          </a:p>
          <a:p>
            <a:pPr marL="342900" indent="-342900"/>
            <a:r>
              <a:rPr lang="en-US" dirty="0"/>
              <a:t>Results (464 concepts)</a:t>
            </a:r>
          </a:p>
          <a:p>
            <a:pPr marL="342900" indent="-342900"/>
            <a:r>
              <a:rPr lang="en-US" dirty="0"/>
              <a:t>Examples </a:t>
            </a:r>
            <a:r>
              <a:rPr lang="en-US" dirty="0">
                <a:solidFill>
                  <a:srgbClr val="FF0000"/>
                </a:solidFill>
              </a:rPr>
              <a:t>** include preparations other than eye drops</a:t>
            </a:r>
            <a:endParaRPr lang="en-US" dirty="0">
              <a:solidFill>
                <a:srgbClr val="FF0000"/>
              </a:solidFill>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1107996"/>
          </a:xfrm>
        </p:spPr>
        <p:txBody>
          <a:bodyPr/>
          <a:lstStyle/>
          <a:p>
            <a:r>
              <a:rPr lang="en-US" dirty="0"/>
              <a:t>Q05 - WHAT MEDICATIONS DO I HAVE TO TREAT GLAUCOMA?</a:t>
            </a:r>
          </a:p>
        </p:txBody>
      </p:sp>
      <p:pic>
        <p:nvPicPr>
          <p:cNvPr id="5" name="Picture 4">
            <a:extLst>
              <a:ext uri="{FF2B5EF4-FFF2-40B4-BE49-F238E27FC236}">
                <a16:creationId xmlns:a16="http://schemas.microsoft.com/office/drawing/2014/main" id="{C2A5FCDD-63A8-67BF-9E93-AFE2B45419CB}"/>
              </a:ext>
            </a:extLst>
          </p:cNvPr>
          <p:cNvPicPr>
            <a:picLocks noChangeAspect="1"/>
          </p:cNvPicPr>
          <p:nvPr/>
        </p:nvPicPr>
        <p:blipFill>
          <a:blip r:embed="rId2"/>
          <a:stretch>
            <a:fillRect/>
          </a:stretch>
        </p:blipFill>
        <p:spPr>
          <a:xfrm>
            <a:off x="0" y="5704057"/>
            <a:ext cx="12192000" cy="1153943"/>
          </a:xfrm>
          <a:prstGeom prst="rect">
            <a:avLst/>
          </a:prstGeom>
          <a:ln>
            <a:solidFill>
              <a:schemeClr val="accent1"/>
            </a:solidFill>
          </a:ln>
        </p:spPr>
      </p:pic>
      <p:sp>
        <p:nvSpPr>
          <p:cNvPr id="6" name="Rectangle 5">
            <a:extLst>
              <a:ext uri="{FF2B5EF4-FFF2-40B4-BE49-F238E27FC236}">
                <a16:creationId xmlns:a16="http://schemas.microsoft.com/office/drawing/2014/main" id="{5EA087C5-E61A-5F4B-1FAE-BD85D66438CF}"/>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779268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normAutofit fontScale="92500" lnSpcReduction="10000"/>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Ingredient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precise active ingredient</a:t>
            </a:r>
            <a:r>
              <a:rPr lang="en-US" dirty="0"/>
              <a:t>]</a:t>
            </a:r>
          </a:p>
          <a:p>
            <a:pPr lvl="1" algn="l">
              <a:buFont typeface="Arial" panose="020B0604020202020204" pitchFamily="34" charset="0"/>
              <a:buChar char="•"/>
            </a:pPr>
            <a:r>
              <a:rPr lang="en-US" dirty="0"/>
              <a:t>Strength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numerator value, Has presentation strength numerator unit</a:t>
            </a:r>
            <a:r>
              <a:rPr lang="en-US" dirty="0"/>
              <a:t>]</a:t>
            </a:r>
          </a:p>
          <a:p>
            <a:pPr lvl="1" algn="l">
              <a:buFont typeface="Arial" panose="020B0604020202020204" pitchFamily="34" charset="0"/>
              <a:buChar char="•"/>
            </a:pPr>
            <a:r>
              <a:rPr lang="en-US" dirty="0"/>
              <a:t>Single-ingredient formulation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Count of base of active ingredients</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762949000 |Has precise active ingredient (attribute)| = &lt;&lt; 386873009 |Lisinopril (substance)|, 1142135004|Has numerator value| &gt;= #5, &lt;&lt; 732945000 |Has presentation strength numerator unit (attribute)| = 258684004 |milligram (qualifier value)|,</a:t>
            </a: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1142139005|Count of base of active ingredients| = #1</a:t>
            </a:r>
          </a:p>
          <a:p>
            <a:pPr marL="342900" indent="-342900"/>
            <a:r>
              <a:rPr lang="en-US" dirty="0"/>
              <a:t>Results (22 concepts)</a:t>
            </a:r>
            <a:endParaRPr lang="en-US" dirty="0">
              <a:solidFill>
                <a:srgbClr val="FF0000"/>
              </a:solidFill>
            </a:endParaRPr>
          </a:p>
          <a:p>
            <a:pPr marL="342900" indent="-342900"/>
            <a:r>
              <a:rPr lang="en-US" dirty="0"/>
              <a:t>Examples</a:t>
            </a:r>
            <a:endParaRPr lang="en-US" dirty="0">
              <a:solidFill>
                <a:srgbClr val="FF0000"/>
              </a:solidFill>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1107996"/>
          </a:xfrm>
        </p:spPr>
        <p:txBody>
          <a:bodyPr/>
          <a:lstStyle/>
          <a:p>
            <a:r>
              <a:rPr lang="en-US" dirty="0"/>
              <a:t>Q06 - LISINOPRIL (BLOOD PRESSURE PILL) ORAL FORMULATIONS </a:t>
            </a:r>
            <a:r>
              <a:rPr lang="en-US" i="1" dirty="0"/>
              <a:t>5 MG AND STRONGER</a:t>
            </a:r>
          </a:p>
        </p:txBody>
      </p:sp>
      <p:pic>
        <p:nvPicPr>
          <p:cNvPr id="6" name="Picture 5">
            <a:extLst>
              <a:ext uri="{FF2B5EF4-FFF2-40B4-BE49-F238E27FC236}">
                <a16:creationId xmlns:a16="http://schemas.microsoft.com/office/drawing/2014/main" id="{E9323ED8-59D4-5C25-3537-485F00D45C64}"/>
              </a:ext>
            </a:extLst>
          </p:cNvPr>
          <p:cNvPicPr>
            <a:picLocks noChangeAspect="1"/>
          </p:cNvPicPr>
          <p:nvPr/>
        </p:nvPicPr>
        <p:blipFill>
          <a:blip r:embed="rId2"/>
          <a:stretch>
            <a:fillRect/>
          </a:stretch>
        </p:blipFill>
        <p:spPr>
          <a:xfrm>
            <a:off x="0" y="5883279"/>
            <a:ext cx="12192000" cy="974721"/>
          </a:xfrm>
          <a:prstGeom prst="rect">
            <a:avLst/>
          </a:prstGeom>
          <a:ln>
            <a:solidFill>
              <a:schemeClr val="accent1"/>
            </a:solidFill>
          </a:ln>
        </p:spPr>
      </p:pic>
      <p:sp>
        <p:nvSpPr>
          <p:cNvPr id="5" name="Rectangle 4">
            <a:extLst>
              <a:ext uri="{FF2B5EF4-FFF2-40B4-BE49-F238E27FC236}">
                <a16:creationId xmlns:a16="http://schemas.microsoft.com/office/drawing/2014/main" id="{56FAFABD-3A51-CD7F-09BD-2BFCA7C5904C}"/>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11593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lstStyle/>
          <a:p>
            <a:r>
              <a:rPr lang="en-US" dirty="0"/>
              <a:t>Constraints</a:t>
            </a:r>
          </a:p>
          <a:p>
            <a:pPr lvl="1" algn="l">
              <a:buFont typeface="Arial" panose="020B0604020202020204" pitchFamily="34" charset="0"/>
              <a:buChar char="•"/>
            </a:pPr>
            <a:r>
              <a:rPr lang="en-US" dirty="0"/>
              <a:t>Medicinal product categorized by therapeutic role</a:t>
            </a:r>
          </a:p>
          <a:p>
            <a:pPr lvl="1" algn="l">
              <a:buFont typeface="Arial" panose="020B0604020202020204" pitchFamily="34" charset="0"/>
              <a:buChar char="•"/>
            </a:pPr>
            <a:r>
              <a:rPr lang="en-US" dirty="0"/>
              <a:t>Active ingredient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active </a:t>
            </a:r>
            <a:r>
              <a:rPr lang="en-US" sz="2000">
                <a:effectLst/>
                <a:latin typeface="Arial Black" panose="020B0A04020102020204" pitchFamily="34" charset="0"/>
                <a:ea typeface="Calibri" panose="020F0502020204030204" pitchFamily="34" charset="0"/>
                <a:cs typeface="Times New Roman" panose="02020603050405020304" pitchFamily="18" charset="0"/>
              </a:rPr>
              <a:t>ingredient</a:t>
            </a:r>
            <a:r>
              <a:rPr lang="en-US"/>
              <a:t>]</a:t>
            </a:r>
            <a:endParaRPr lang="en-US" dirty="0"/>
          </a:p>
          <a:p>
            <a:pPr lvl="1" algn="l">
              <a:buFont typeface="Arial" panose="020B0604020202020204" pitchFamily="34" charset="0"/>
              <a:buChar char="•"/>
            </a:pPr>
            <a:r>
              <a:rPr lang="en-US" dirty="0">
                <a:solidFill>
                  <a:srgbClr val="FF0000"/>
                </a:solidFill>
              </a:rPr>
              <a:t>. operator</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 63094006 |Medicinal product acting as anticonvulsant agent (product)|  . 127489000 |Has active ingredient (attribute)| </a:t>
            </a:r>
          </a:p>
          <a:p>
            <a:pPr marL="342900" indent="-342900"/>
            <a:r>
              <a:rPr lang="en-US" dirty="0"/>
              <a:t>Results (48 concepts)</a:t>
            </a:r>
          </a:p>
          <a:p>
            <a:pPr marL="342900" indent="-342900"/>
            <a:r>
              <a:rPr lang="en-US" dirty="0"/>
              <a:t>Examples </a:t>
            </a:r>
            <a:r>
              <a:rPr lang="en-US" dirty="0">
                <a:solidFill>
                  <a:srgbClr val="FF0000"/>
                </a:solidFill>
              </a:rPr>
              <a:t>** returns substances, not clinical drugs</a:t>
            </a:r>
            <a:endParaRPr lang="en-US" dirty="0">
              <a:solidFill>
                <a:srgbClr val="FF0000"/>
              </a:solidFill>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1107996"/>
          </a:xfrm>
        </p:spPr>
        <p:txBody>
          <a:bodyPr/>
          <a:lstStyle/>
          <a:p>
            <a:r>
              <a:rPr lang="en-US" dirty="0"/>
              <a:t>Q07 - ALL ACTIVE INGREDIENTS IN AVAILABLE ANTICONVULSANT MEDICATIONS</a:t>
            </a:r>
          </a:p>
        </p:txBody>
      </p:sp>
      <p:pic>
        <p:nvPicPr>
          <p:cNvPr id="6" name="Picture 5">
            <a:extLst>
              <a:ext uri="{FF2B5EF4-FFF2-40B4-BE49-F238E27FC236}">
                <a16:creationId xmlns:a16="http://schemas.microsoft.com/office/drawing/2014/main" id="{D2DDEF08-397C-39A2-70F2-2234C60B8EC3}"/>
              </a:ext>
            </a:extLst>
          </p:cNvPr>
          <p:cNvPicPr>
            <a:picLocks noChangeAspect="1"/>
          </p:cNvPicPr>
          <p:nvPr/>
        </p:nvPicPr>
        <p:blipFill>
          <a:blip r:embed="rId2"/>
          <a:stretch>
            <a:fillRect/>
          </a:stretch>
        </p:blipFill>
        <p:spPr>
          <a:xfrm>
            <a:off x="0" y="5881051"/>
            <a:ext cx="12192000" cy="976949"/>
          </a:xfrm>
          <a:prstGeom prst="rect">
            <a:avLst/>
          </a:prstGeom>
          <a:ln>
            <a:solidFill>
              <a:schemeClr val="accent1"/>
            </a:solidFill>
          </a:ln>
        </p:spPr>
      </p:pic>
      <p:sp>
        <p:nvSpPr>
          <p:cNvPr id="5" name="Rectangle 4">
            <a:extLst>
              <a:ext uri="{FF2B5EF4-FFF2-40B4-BE49-F238E27FC236}">
                <a16:creationId xmlns:a16="http://schemas.microsoft.com/office/drawing/2014/main" id="{5450F58D-B4B8-4AD8-EB60-4F342065EC18}"/>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274480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p:txBody>
          <a:bodyPr>
            <a:normAutofit fontScale="92500" lnSpcReduction="20000"/>
          </a:bodyPr>
          <a:lstStyle/>
          <a:p>
            <a:r>
              <a:rPr lang="en-US" dirty="0"/>
              <a:t>Constraints</a:t>
            </a:r>
          </a:p>
          <a:p>
            <a:pPr lvl="1" algn="l">
              <a:buFont typeface="Arial" panose="020B0604020202020204" pitchFamily="34" charset="0"/>
              <a:buChar char="•"/>
            </a:pPr>
            <a:r>
              <a:rPr lang="en-US" dirty="0"/>
              <a:t>Medicinal product [type]</a:t>
            </a:r>
          </a:p>
          <a:p>
            <a:pPr lvl="1" algn="l">
              <a:buFont typeface="Arial" panose="020B0604020202020204" pitchFamily="34" charset="0"/>
              <a:buChar char="•"/>
            </a:pPr>
            <a:r>
              <a:rPr lang="en-US" dirty="0"/>
              <a:t>Therapeutic role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Plays role</a:t>
            </a:r>
            <a:r>
              <a:rPr lang="en-US" dirty="0"/>
              <a:t>]</a:t>
            </a:r>
          </a:p>
          <a:p>
            <a:pPr lvl="1" algn="l">
              <a:buFont typeface="Arial" panose="020B0604020202020204" pitchFamily="34" charset="0"/>
              <a:buChar char="•"/>
            </a:pPr>
            <a:r>
              <a:rPr lang="en-US" dirty="0"/>
              <a:t>Dose form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manufactured dose form</a:t>
            </a:r>
            <a:r>
              <a:rPr lang="en-US" dirty="0"/>
              <a:t>]</a:t>
            </a:r>
          </a:p>
          <a:p>
            <a:pPr lvl="1" algn="l">
              <a:buFont typeface="Arial" panose="020B0604020202020204" pitchFamily="34" charset="0"/>
              <a:buChar char="•"/>
            </a:pPr>
            <a:r>
              <a:rPr lang="en-US" dirty="0">
                <a:solidFill>
                  <a:srgbClr val="FF0000"/>
                </a:solidFill>
              </a:rPr>
              <a:t>MINUS operator</a:t>
            </a:r>
          </a:p>
          <a:p>
            <a:pPr lvl="1" algn="l">
              <a:buFont typeface="Arial" panose="020B0604020202020204" pitchFamily="34" charset="0"/>
              <a:buChar char="•"/>
            </a:pPr>
            <a:r>
              <a:rPr lang="en-US" dirty="0"/>
              <a:t>Active ingredient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Has active ingredient</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763158003 |Medicinal product (product)| : &lt;&lt; 766939001 |Plays role (attribute)| = &lt;&lt; 787994008 |Antibacterial therapeutic role (role)|, &lt;&lt; 411116001 |Has manufactured dose form (attribute)| = &lt;&lt; 385268001 |Oral dose form (dose form)|) MINUS (&lt;&lt; 763158003 |Medicinal product (product)| : 762949000 | Has precise active ingredient (attribute)| = &lt;&lt; 372788003 |Substance with sulfonamide structure and antibacterial mechanism of action (substance)|) </a:t>
            </a:r>
          </a:p>
          <a:p>
            <a:pPr marL="342900" indent="-342900"/>
            <a:r>
              <a:rPr lang="en-US" dirty="0"/>
              <a:t>Results (1905 concepts)</a:t>
            </a:r>
          </a:p>
          <a:p>
            <a:pPr marL="342900" indent="-342900"/>
            <a:r>
              <a:rPr lang="en-US" dirty="0"/>
              <a:t>Examples </a:t>
            </a:r>
            <a:r>
              <a:rPr lang="en-US" i="1" dirty="0">
                <a:solidFill>
                  <a:srgbClr val="FF0000"/>
                </a:solidFill>
              </a:rPr>
              <a:t>of excluded medications</a:t>
            </a:r>
            <a:endParaRPr lang="en-US" i="1" dirty="0">
              <a:solidFill>
                <a:srgbClr val="FF0000"/>
              </a:solidFill>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984885"/>
          </a:xfrm>
        </p:spPr>
        <p:txBody>
          <a:bodyPr/>
          <a:lstStyle/>
          <a:p>
            <a:r>
              <a:rPr lang="en-US" sz="3200" dirty="0"/>
              <a:t>Q08 - ANTIBACTERIAL CLINICAL DRUGS AVAILABLE FOR ORAL USE BUT </a:t>
            </a:r>
            <a:r>
              <a:rPr lang="en-US" sz="3200" i="1" dirty="0">
                <a:solidFill>
                  <a:srgbClr val="FF0000"/>
                </a:solidFill>
              </a:rPr>
              <a:t>ALLERGY TO SULFA DRUGS</a:t>
            </a:r>
          </a:p>
        </p:txBody>
      </p:sp>
      <p:pic>
        <p:nvPicPr>
          <p:cNvPr id="5" name="Picture 4">
            <a:extLst>
              <a:ext uri="{FF2B5EF4-FFF2-40B4-BE49-F238E27FC236}">
                <a16:creationId xmlns:a16="http://schemas.microsoft.com/office/drawing/2014/main" id="{E697B1DD-B622-ED70-BBD0-6EBC5CFF8E25}"/>
              </a:ext>
            </a:extLst>
          </p:cNvPr>
          <p:cNvPicPr>
            <a:picLocks noChangeAspect="1"/>
          </p:cNvPicPr>
          <p:nvPr/>
        </p:nvPicPr>
        <p:blipFill>
          <a:blip r:embed="rId2"/>
          <a:stretch>
            <a:fillRect/>
          </a:stretch>
        </p:blipFill>
        <p:spPr>
          <a:xfrm>
            <a:off x="0" y="5929236"/>
            <a:ext cx="12192000" cy="928764"/>
          </a:xfrm>
          <a:prstGeom prst="rect">
            <a:avLst/>
          </a:prstGeom>
          <a:ln>
            <a:solidFill>
              <a:schemeClr val="accent1"/>
            </a:solidFill>
          </a:ln>
        </p:spPr>
      </p:pic>
      <p:sp>
        <p:nvSpPr>
          <p:cNvPr id="6" name="Rectangle 5">
            <a:extLst>
              <a:ext uri="{FF2B5EF4-FFF2-40B4-BE49-F238E27FC236}">
                <a16:creationId xmlns:a16="http://schemas.microsoft.com/office/drawing/2014/main" id="{40E164DD-43F2-110E-875A-12787484C202}"/>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954444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79453C-C973-F0EC-7821-6D5D877F6F52}"/>
              </a:ext>
            </a:extLst>
          </p:cNvPr>
          <p:cNvSpPr>
            <a:spLocks noGrp="1"/>
          </p:cNvSpPr>
          <p:nvPr>
            <p:ph type="ctrTitle"/>
          </p:nvPr>
        </p:nvSpPr>
        <p:spPr>
          <a:xfrm>
            <a:off x="874059" y="256854"/>
            <a:ext cx="10383663" cy="5158714"/>
          </a:xfrm>
        </p:spPr>
        <p:txBody>
          <a:bodyPr/>
          <a:lstStyle/>
          <a:p>
            <a:pPr algn="l"/>
            <a:r>
              <a:rPr lang="en-US" dirty="0"/>
              <a:t>Interoperation of Laboratory Data for Standardization, Research and Decision Support</a:t>
            </a:r>
            <a:br>
              <a:rPr lang="en-US" dirty="0"/>
            </a:br>
            <a:br>
              <a:rPr lang="en-US" dirty="0"/>
            </a:br>
            <a:br>
              <a:rPr lang="en-US" sz="3600" dirty="0"/>
            </a:br>
            <a:r>
              <a:rPr lang="en-US" sz="3600" dirty="0"/>
              <a:t>Stanley Huff</a:t>
            </a:r>
          </a:p>
        </p:txBody>
      </p:sp>
    </p:spTree>
    <p:extLst>
      <p:ext uri="{BB962C8B-B14F-4D97-AF65-F5344CB8AC3E}">
        <p14:creationId xmlns:p14="http://schemas.microsoft.com/office/powerpoint/2010/main" val="658522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277C-9C50-BB82-85FB-1F7D61E41E00}"/>
              </a:ext>
            </a:extLst>
          </p:cNvPr>
          <p:cNvSpPr>
            <a:spLocks noGrp="1"/>
          </p:cNvSpPr>
          <p:nvPr>
            <p:ph type="ctrTitle"/>
          </p:nvPr>
        </p:nvSpPr>
        <p:spPr/>
        <p:txBody>
          <a:bodyPr/>
          <a:lstStyle/>
          <a:p>
            <a:r>
              <a:rPr lang="en-US" dirty="0"/>
              <a:t>Why do we need clinical decision support?</a:t>
            </a:r>
          </a:p>
        </p:txBody>
      </p:sp>
      <p:sp>
        <p:nvSpPr>
          <p:cNvPr id="3" name="Subtitle 2">
            <a:extLst>
              <a:ext uri="{FF2B5EF4-FFF2-40B4-BE49-F238E27FC236}">
                <a16:creationId xmlns:a16="http://schemas.microsoft.com/office/drawing/2014/main" id="{2DDBA6D2-B16C-3930-7371-EED14C6B3D1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4939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38778C4E-BCA7-7729-5543-3698B43E8A2C}"/>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94F1EF99-02D1-1053-33A3-F5DDA1B24CCF}"/>
              </a:ext>
            </a:extLst>
          </p:cNvPr>
          <p:cNvSpPr>
            <a:spLocks noGrp="1"/>
          </p:cNvSpPr>
          <p:nvPr>
            <p:ph type="ctrTitle"/>
          </p:nvPr>
        </p:nvSpPr>
        <p:spPr>
          <a:xfrm>
            <a:off x="457199" y="365760"/>
            <a:ext cx="11125201" cy="55399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0" rIns="91425" bIns="0" anchor="t" anchorCtr="0">
            <a:normAutofit fontScale="90000"/>
          </a:bodyPr>
          <a:lstStyle/>
          <a:p>
            <a:pPr>
              <a:buClr>
                <a:srgbClr val="FFFFFF"/>
              </a:buClr>
              <a:buSzPct val="90000"/>
            </a:pPr>
            <a:r>
              <a:rPr lang="en-US" dirty="0"/>
              <a:t>Medical Error – Third Leading Cause of Death in the US</a:t>
            </a:r>
          </a:p>
        </p:txBody>
      </p:sp>
      <p:sp>
        <p:nvSpPr>
          <p:cNvPr id="3" name="Slide Number Placeholder 2">
            <a:extLst>
              <a:ext uri="{FF2B5EF4-FFF2-40B4-BE49-F238E27FC236}">
                <a16:creationId xmlns:a16="http://schemas.microsoft.com/office/drawing/2014/main" id="{8A6F98D6-B3D0-CA39-D7D9-43AE640BCA4D}"/>
              </a:ext>
            </a:extLst>
          </p:cNvPr>
          <p:cNvSpPr>
            <a:spLocks noGrp="1"/>
          </p:cNvSpPr>
          <p:nvPr>
            <p:ph type="sldNum" sz="quarter" idx="4294967295"/>
          </p:nvPr>
        </p:nvSpPr>
        <p:spPr>
          <a:xfrm>
            <a:off x="0" y="0"/>
            <a:ext cx="0" cy="0"/>
          </a:xfrm>
        </p:spPr>
        <p:txBody>
          <a:bodyPr/>
          <a:lstStyle/>
          <a:p>
            <a:fld id="{D8D877B3-D348-4611-9BDB-C5374591D951}" type="slidenum">
              <a:rPr lang="en-US" smtClean="0"/>
              <a:pPr/>
              <a:t>68</a:t>
            </a:fld>
            <a:endParaRPr lang="en-US" dirty="0"/>
          </a:p>
        </p:txBody>
      </p:sp>
      <p:pic>
        <p:nvPicPr>
          <p:cNvPr id="4" name="Picture 3">
            <a:extLst>
              <a:ext uri="{FF2B5EF4-FFF2-40B4-BE49-F238E27FC236}">
                <a16:creationId xmlns:a16="http://schemas.microsoft.com/office/drawing/2014/main" id="{4A6F2E3C-F99D-B15E-BB07-6483DCDE5CE3}"/>
              </a:ext>
            </a:extLst>
          </p:cNvPr>
          <p:cNvPicPr/>
          <p:nvPr/>
        </p:nvPicPr>
        <p:blipFill rotWithShape="1">
          <a:blip r:embed="rId2"/>
          <a:srcRect l="3323" t="11421" r="1528" b="8380"/>
          <a:stretch/>
        </p:blipFill>
        <p:spPr bwMode="auto">
          <a:xfrm>
            <a:off x="609600" y="1315999"/>
            <a:ext cx="10750918" cy="469182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DA2788E-3D51-1EF1-6DF1-FDA9DFF39A01}"/>
              </a:ext>
            </a:extLst>
          </p:cNvPr>
          <p:cNvSpPr txBox="1"/>
          <p:nvPr/>
        </p:nvSpPr>
        <p:spPr>
          <a:xfrm>
            <a:off x="609600" y="877019"/>
            <a:ext cx="10505819" cy="369332"/>
          </a:xfrm>
          <a:prstGeom prst="rect">
            <a:avLst/>
          </a:prstGeom>
          <a:noFill/>
        </p:spPr>
        <p:txBody>
          <a:bodyPr wrap="square">
            <a:spAutoFit/>
          </a:bodyPr>
          <a:lstStyle/>
          <a:p>
            <a:r>
              <a:rPr lang="en-US" b="1" dirty="0">
                <a:solidFill>
                  <a:schemeClr val="accent1"/>
                </a:solidFill>
                <a:latin typeface="Century Gothic" panose="020B0502020202020204" pitchFamily="34" charset="0"/>
                <a:cs typeface="Arial" pitchFamily="34" charset="0"/>
              </a:rPr>
              <a:t>BMJ 2016; 353:i2139 (Published 3 May 2016)</a:t>
            </a:r>
            <a:endParaRPr lang="en-US" sz="2400" b="1" dirty="0">
              <a:solidFill>
                <a:schemeClr val="accent1"/>
              </a:solidFill>
              <a:latin typeface="Century Gothic" panose="020B0502020202020204" pitchFamily="34" charset="0"/>
            </a:endParaRPr>
          </a:p>
        </p:txBody>
      </p:sp>
      <p:sp>
        <p:nvSpPr>
          <p:cNvPr id="6" name="Oval 5">
            <a:extLst>
              <a:ext uri="{FF2B5EF4-FFF2-40B4-BE49-F238E27FC236}">
                <a16:creationId xmlns:a16="http://schemas.microsoft.com/office/drawing/2014/main" id="{DD56FE43-7BF2-0171-4E32-378B88830F00}"/>
              </a:ext>
            </a:extLst>
          </p:cNvPr>
          <p:cNvSpPr/>
          <p:nvPr/>
        </p:nvSpPr>
        <p:spPr>
          <a:xfrm>
            <a:off x="10048080" y="5405258"/>
            <a:ext cx="1067339" cy="369332"/>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328DD463-8DD7-4CB9-4968-DA40930FA38F}"/>
              </a:ext>
            </a:extLst>
          </p:cNvPr>
          <p:cNvSpPr txBox="1"/>
          <p:nvPr/>
        </p:nvSpPr>
        <p:spPr>
          <a:xfrm rot="19728290">
            <a:off x="1408065" y="3033478"/>
            <a:ext cx="8258103" cy="1200329"/>
          </a:xfrm>
          <a:prstGeom prst="rect">
            <a:avLst/>
          </a:prstGeom>
          <a:solidFill>
            <a:srgbClr val="FFFF00"/>
          </a:solidFill>
        </p:spPr>
        <p:txBody>
          <a:bodyPr wrap="square" rtlCol="0">
            <a:spAutoFit/>
          </a:bodyPr>
          <a:lstStyle/>
          <a:p>
            <a:r>
              <a:rPr lang="en-US" sz="2400" b="1" i="1" dirty="0">
                <a:solidFill>
                  <a:schemeClr val="accent1"/>
                </a:solidFill>
                <a:latin typeface="Prometo Medium" panose="020B0604030203060203" pitchFamily="34" charset="77"/>
                <a:ea typeface="+mj-ea"/>
                <a:cs typeface="+mj-cs"/>
              </a:rPr>
              <a:t>Physicians Do the Right Thing ~50% of the Time</a:t>
            </a:r>
            <a:br>
              <a:rPr lang="en-US" sz="3600" i="1" dirty="0">
                <a:solidFill>
                  <a:schemeClr val="accent1"/>
                </a:solidFill>
                <a:latin typeface="Prometo Medium" panose="020B0604030203060203" pitchFamily="34" charset="77"/>
                <a:ea typeface="+mj-ea"/>
                <a:cs typeface="+mj-cs"/>
              </a:rPr>
            </a:br>
            <a:r>
              <a:rPr lang="en-US" sz="2400" dirty="0">
                <a:solidFill>
                  <a:schemeClr val="accent1"/>
                </a:solidFill>
                <a:latin typeface="Prometo Medium" panose="020B0604030203060203" pitchFamily="34" charset="77"/>
                <a:ea typeface="+mj-ea"/>
                <a:cs typeface="+mj-cs"/>
              </a:rPr>
              <a:t>McGlynn EA, Asch SM, Adams J, </a:t>
            </a:r>
            <a:r>
              <a:rPr lang="en-US" sz="2400" dirty="0" err="1">
                <a:solidFill>
                  <a:schemeClr val="accent1"/>
                </a:solidFill>
                <a:latin typeface="Prometo Medium" panose="020B0604030203060203" pitchFamily="34" charset="77"/>
                <a:ea typeface="+mj-ea"/>
                <a:cs typeface="+mj-cs"/>
              </a:rPr>
              <a:t>Keesey</a:t>
            </a:r>
            <a:r>
              <a:rPr lang="en-US" sz="2400" dirty="0">
                <a:solidFill>
                  <a:schemeClr val="accent1"/>
                </a:solidFill>
                <a:latin typeface="Prometo Medium" panose="020B0604030203060203" pitchFamily="34" charset="77"/>
                <a:ea typeface="+mj-ea"/>
                <a:cs typeface="+mj-cs"/>
              </a:rPr>
              <a:t> J, Hicks J, </a:t>
            </a:r>
            <a:r>
              <a:rPr lang="en-US" sz="2400" dirty="0" err="1">
                <a:solidFill>
                  <a:schemeClr val="accent1"/>
                </a:solidFill>
                <a:latin typeface="Prometo Medium" panose="020B0604030203060203" pitchFamily="34" charset="77"/>
                <a:ea typeface="+mj-ea"/>
                <a:cs typeface="+mj-cs"/>
              </a:rPr>
              <a:t>DeCristofaro</a:t>
            </a:r>
            <a:r>
              <a:rPr lang="en-US" sz="2400" dirty="0">
                <a:solidFill>
                  <a:schemeClr val="accent1"/>
                </a:solidFill>
                <a:latin typeface="Prometo Medium" panose="020B0604030203060203" pitchFamily="34" charset="77"/>
                <a:ea typeface="+mj-ea"/>
                <a:cs typeface="+mj-cs"/>
              </a:rPr>
              <a:t> A, Kerr EA. N </a:t>
            </a:r>
            <a:r>
              <a:rPr lang="en-US" sz="2400" dirty="0" err="1">
                <a:solidFill>
                  <a:schemeClr val="accent1"/>
                </a:solidFill>
                <a:latin typeface="Prometo Medium" panose="020B0604030203060203" pitchFamily="34" charset="77"/>
                <a:ea typeface="+mj-ea"/>
                <a:cs typeface="+mj-cs"/>
              </a:rPr>
              <a:t>Engl</a:t>
            </a:r>
            <a:r>
              <a:rPr lang="en-US" sz="2400" dirty="0">
                <a:solidFill>
                  <a:schemeClr val="accent1"/>
                </a:solidFill>
                <a:latin typeface="Prometo Medium" panose="020B0604030203060203" pitchFamily="34" charset="77"/>
                <a:ea typeface="+mj-ea"/>
                <a:cs typeface="+mj-cs"/>
              </a:rPr>
              <a:t> J Med. 2003 Jun 26;348(26):2635-45.</a:t>
            </a:r>
            <a:endParaRPr lang="en-US" sz="3600" dirty="0">
              <a:solidFill>
                <a:schemeClr val="accent1"/>
              </a:solidFill>
              <a:latin typeface="Prometo Medium" panose="020B0604030203060203" pitchFamily="34" charset="77"/>
              <a:ea typeface="+mj-ea"/>
              <a:cs typeface="+mj-cs"/>
            </a:endParaRPr>
          </a:p>
        </p:txBody>
      </p:sp>
    </p:spTree>
    <p:extLst>
      <p:ext uri="{BB962C8B-B14F-4D97-AF65-F5344CB8AC3E}">
        <p14:creationId xmlns:p14="http://schemas.microsoft.com/office/powerpoint/2010/main" val="203375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ppt_x</p:attrName>
                                        </p:attrNameLst>
                                      </p:cBhvr>
                                      <p:tavLst>
                                        <p:tav tm="0">
                                          <p:val>
                                            <p:strVal val="#ppt_x-#ppt_w/2"/>
                                          </p:val>
                                        </p:tav>
                                        <p:tav tm="100000">
                                          <p:val>
                                            <p:strVal val="#ppt_x"/>
                                          </p:val>
                                        </p:tav>
                                      </p:tavLst>
                                    </p:anim>
                                    <p:anim calcmode="lin" valueType="num">
                                      <p:cBhvr>
                                        <p:cTn id="8" dur="750" fill="hold"/>
                                        <p:tgtEl>
                                          <p:spTgt spid="6"/>
                                        </p:tgtEl>
                                        <p:attrNameLst>
                                          <p:attrName>ppt_y</p:attrName>
                                        </p:attrNameLst>
                                      </p:cBhvr>
                                      <p:tavLst>
                                        <p:tav tm="0">
                                          <p:val>
                                            <p:strVal val="#ppt_y"/>
                                          </p:val>
                                        </p:tav>
                                        <p:tav tm="100000">
                                          <p:val>
                                            <p:strVal val="#ppt_y"/>
                                          </p:val>
                                        </p:tav>
                                      </p:tavLst>
                                    </p:anim>
                                    <p:anim calcmode="lin" valueType="num">
                                      <p:cBhvr>
                                        <p:cTn id="9" dur="750" fill="hold"/>
                                        <p:tgtEl>
                                          <p:spTgt spid="6"/>
                                        </p:tgtEl>
                                        <p:attrNameLst>
                                          <p:attrName>ppt_w</p:attrName>
                                        </p:attrNameLst>
                                      </p:cBhvr>
                                      <p:tavLst>
                                        <p:tav tm="0">
                                          <p:val>
                                            <p:fltVal val="0"/>
                                          </p:val>
                                        </p:tav>
                                        <p:tav tm="100000">
                                          <p:val>
                                            <p:strVal val="#ppt_w"/>
                                          </p:val>
                                        </p:tav>
                                      </p:tavLst>
                                    </p:anim>
                                    <p:anim calcmode="lin" valueType="num">
                                      <p:cBhvr>
                                        <p:cTn id="10" dur="75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ppt_h/2"/>
                                          </p:val>
                                        </p:tav>
                                        <p:tav tm="100000">
                                          <p:val>
                                            <p:strVal val="#ppt_y"/>
                                          </p:val>
                                        </p:tav>
                                      </p:tavLst>
                                    </p:anim>
                                    <p:anim calcmode="lin" valueType="num">
                                      <p:cBhvr>
                                        <p:cTn id="17" dur="500" fill="hold"/>
                                        <p:tgtEl>
                                          <p:spTgt spid="7"/>
                                        </p:tgtEl>
                                        <p:attrNameLst>
                                          <p:attrName>ppt_w</p:attrName>
                                        </p:attrNameLst>
                                      </p:cBhvr>
                                      <p:tavLst>
                                        <p:tav tm="0">
                                          <p:val>
                                            <p:strVal val="#ppt_w"/>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eaLnBrk="1" hangingPunct="1">
              <a:spcBef>
                <a:spcPct val="0"/>
              </a:spcBef>
              <a:buFontTx/>
              <a:buNone/>
            </a:pPr>
            <a:r>
              <a:rPr lang="en-US" altLang="en-US" sz="3200" b="1" dirty="0"/>
              <a:t>‘The complexity of modern medicine exceeds the inherent limitations of the unaided human mind.’</a:t>
            </a:r>
          </a:p>
          <a:p>
            <a:pPr eaLnBrk="1" hangingPunct="1">
              <a:spcBef>
                <a:spcPct val="0"/>
              </a:spcBef>
              <a:buFontTx/>
              <a:buNone/>
            </a:pPr>
            <a:r>
              <a:rPr lang="en-US" altLang="en-US" sz="3200" dirty="0"/>
              <a:t>	~ David M. Eddy, MD, Ph.D.</a:t>
            </a:r>
          </a:p>
          <a:p>
            <a:pPr algn="ctr" eaLnBrk="1" hangingPunct="1">
              <a:spcBef>
                <a:spcPct val="0"/>
              </a:spcBef>
              <a:buFontTx/>
              <a:buNone/>
            </a:pPr>
            <a:endParaRPr lang="en-US" altLang="en-US" sz="3200" dirty="0"/>
          </a:p>
          <a:p>
            <a:pPr eaLnBrk="1" hangingPunct="1">
              <a:spcBef>
                <a:spcPct val="0"/>
              </a:spcBef>
              <a:buFontTx/>
              <a:buNone/>
            </a:pPr>
            <a:r>
              <a:rPr lang="en-US" altLang="en-US" sz="3200" b="1" dirty="0"/>
              <a:t>‘... man is not perfectible.  There are limits to man’s capabilities as an  information  processor that assure the occurrence of random errors in his activities.’</a:t>
            </a:r>
          </a:p>
          <a:p>
            <a:pPr eaLnBrk="1" hangingPunct="1">
              <a:spcBef>
                <a:spcPct val="0"/>
              </a:spcBef>
              <a:buFontTx/>
              <a:buNone/>
            </a:pPr>
            <a:r>
              <a:rPr lang="en-US" altLang="en-US" sz="3200" dirty="0"/>
              <a:t>	~ Clement J. McDonald, MD</a:t>
            </a:r>
          </a:p>
        </p:txBody>
      </p:sp>
      <p:sp>
        <p:nvSpPr>
          <p:cNvPr id="6146" name="Rectangle 2"/>
          <p:cNvSpPr>
            <a:spLocks noGrp="1" noChangeArrowheads="1"/>
          </p:cNvSpPr>
          <p:nvPr>
            <p:ph type="ctr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ormAutofit/>
          </a:bodyPr>
          <a:lstStyle/>
          <a:p>
            <a:pPr eaLnBrk="1" hangingPunct="1">
              <a:buClr>
                <a:srgbClr val="FFFFFF"/>
              </a:buClr>
              <a:buSzPct val="90000"/>
            </a:pPr>
            <a:r>
              <a:rPr lang="en-US" altLang="en-US" dirty="0"/>
              <a:t>Core Assumptions</a:t>
            </a:r>
          </a:p>
        </p:txBody>
      </p:sp>
      <p:sp>
        <p:nvSpPr>
          <p:cNvPr id="3" name="TextBox 2">
            <a:extLst>
              <a:ext uri="{FF2B5EF4-FFF2-40B4-BE49-F238E27FC236}">
                <a16:creationId xmlns:a16="http://schemas.microsoft.com/office/drawing/2014/main" id="{BD03086E-AE4A-24D8-35EF-391C1B550560}"/>
              </a:ext>
            </a:extLst>
          </p:cNvPr>
          <p:cNvSpPr txBox="1"/>
          <p:nvPr/>
        </p:nvSpPr>
        <p:spPr>
          <a:xfrm>
            <a:off x="11451019" y="6394840"/>
            <a:ext cx="303288" cy="215444"/>
          </a:xfrm>
          <a:prstGeom prst="rect">
            <a:avLst/>
          </a:prstGeom>
          <a:noFill/>
        </p:spPr>
        <p:txBody>
          <a:bodyPr wrap="none" rtlCol="0">
            <a:spAutoFit/>
          </a:bodyPr>
          <a:lstStyle/>
          <a:p>
            <a:r>
              <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16</a:t>
            </a:r>
          </a:p>
        </p:txBody>
      </p:sp>
    </p:spTree>
    <p:extLst>
      <p:ext uri="{BB962C8B-B14F-4D97-AF65-F5344CB8AC3E}">
        <p14:creationId xmlns:p14="http://schemas.microsoft.com/office/powerpoint/2010/main" val="313239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6AD063-C819-9DCF-A669-C8D4E4973893}"/>
              </a:ext>
            </a:extLst>
          </p:cNvPr>
          <p:cNvSpPr>
            <a:spLocks noGrp="1"/>
          </p:cNvSpPr>
          <p:nvPr>
            <p:ph type="subTitle" idx="1"/>
          </p:nvPr>
        </p:nvSpPr>
        <p:spPr/>
        <p:txBody>
          <a:bodyPr>
            <a:normAutofit/>
          </a:bodyPr>
          <a:lstStyle/>
          <a:p>
            <a:r>
              <a:rPr lang="en-US" sz="2800" dirty="0"/>
              <a:t>In decision support for clinical healthcare, universal sharing of data definitions and structures supports transportability and reproducibility of knowledge tools</a:t>
            </a:r>
          </a:p>
          <a:p>
            <a:r>
              <a:rPr lang="en-US" sz="2800" dirty="0"/>
              <a:t>In pragmatic research the ability to reliably and reproducibly retrieve EHR data across the breadth of the healthcare industry requires standardization of data definitions</a:t>
            </a:r>
          </a:p>
          <a:p>
            <a:r>
              <a:rPr lang="en-US" sz="2800" dirty="0"/>
              <a:t>In public health, optimization and equity in healthcare for all society requires universal access and appreciation of healthcare process and outcomes</a:t>
            </a:r>
          </a:p>
        </p:txBody>
      </p:sp>
      <p:sp>
        <p:nvSpPr>
          <p:cNvPr id="3" name="Title 2">
            <a:extLst>
              <a:ext uri="{FF2B5EF4-FFF2-40B4-BE49-F238E27FC236}">
                <a16:creationId xmlns:a16="http://schemas.microsoft.com/office/drawing/2014/main" id="{520BA289-1E09-0090-3311-9CC65C2841EB}"/>
              </a:ext>
            </a:extLst>
          </p:cNvPr>
          <p:cNvSpPr>
            <a:spLocks noGrp="1"/>
          </p:cNvSpPr>
          <p:nvPr>
            <p:ph type="ctrTitle"/>
          </p:nvPr>
        </p:nvSpPr>
        <p:spPr>
          <a:xfrm>
            <a:off x="457199" y="365760"/>
            <a:ext cx="10302949" cy="1107996"/>
          </a:xfrm>
        </p:spPr>
        <p:txBody>
          <a:bodyPr/>
          <a:lstStyle/>
          <a:p>
            <a:r>
              <a:rPr lang="en-US" dirty="0"/>
              <a:t>Why is interoperability important?</a:t>
            </a:r>
          </a:p>
        </p:txBody>
      </p:sp>
    </p:spTree>
    <p:extLst>
      <p:ext uri="{BB962C8B-B14F-4D97-AF65-F5344CB8AC3E}">
        <p14:creationId xmlns:p14="http://schemas.microsoft.com/office/powerpoint/2010/main" val="2220709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subTitle" idx="1"/>
          </p:nvPr>
        </p:nvSpPr>
        <p:spPr bwMode="auto">
          <a:xfrm>
            <a:off x="457200" y="1371600"/>
            <a:ext cx="6039853" cy="38581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rtlCol="0" anchor="t" anchorCtr="0" compatLnSpc="1">
            <a:prstTxWarp prst="textNoShape">
              <a:avLst/>
            </a:prstTxWarp>
            <a:noAutofit/>
          </a:bodyPr>
          <a:lstStyle/>
          <a:p>
            <a:pPr marL="0" indent="0">
              <a:spcBef>
                <a:spcPts val="540"/>
              </a:spcBef>
              <a:buNone/>
            </a:pPr>
            <a:r>
              <a:rPr lang="en-US" sz="2400" dirty="0"/>
              <a:t>Antibiotic Assistant</a:t>
            </a:r>
          </a:p>
          <a:p>
            <a:pPr marL="0" indent="0">
              <a:spcBef>
                <a:spcPts val="540"/>
              </a:spcBef>
              <a:buNone/>
            </a:pPr>
            <a:r>
              <a:rPr lang="en-US" sz="2400" dirty="0"/>
              <a:t>Ventilator weaning</a:t>
            </a:r>
          </a:p>
          <a:p>
            <a:pPr marL="0" indent="0">
              <a:spcBef>
                <a:spcPts val="540"/>
              </a:spcBef>
              <a:buNone/>
            </a:pPr>
            <a:r>
              <a:rPr lang="en-US" sz="2400" dirty="0"/>
              <a:t>ARDS protocols </a:t>
            </a:r>
          </a:p>
          <a:p>
            <a:pPr marL="0" indent="0">
              <a:spcBef>
                <a:spcPts val="540"/>
              </a:spcBef>
              <a:buNone/>
            </a:pPr>
            <a:r>
              <a:rPr lang="en-US" sz="2400" dirty="0"/>
              <a:t>Nosocomial infection monitoring</a:t>
            </a:r>
          </a:p>
          <a:p>
            <a:pPr marL="0" indent="0">
              <a:spcBef>
                <a:spcPts val="540"/>
              </a:spcBef>
              <a:buNone/>
            </a:pPr>
            <a:r>
              <a:rPr lang="en-US" sz="2400" dirty="0"/>
              <a:t>MRSA monitoring and control</a:t>
            </a:r>
          </a:p>
          <a:p>
            <a:pPr marL="0" indent="0">
              <a:spcBef>
                <a:spcPts val="540"/>
              </a:spcBef>
              <a:buNone/>
            </a:pPr>
            <a:r>
              <a:rPr lang="en-US" sz="2400" dirty="0"/>
              <a:t>Prevention of Deep Venous Thrombosis</a:t>
            </a:r>
          </a:p>
          <a:p>
            <a:pPr marL="0" indent="0">
              <a:spcBef>
                <a:spcPts val="540"/>
              </a:spcBef>
              <a:buNone/>
            </a:pPr>
            <a:r>
              <a:rPr lang="en-US" sz="2400" dirty="0"/>
              <a:t>Infectious disease reporting to public health</a:t>
            </a:r>
          </a:p>
          <a:p>
            <a:pPr marL="0" indent="0">
              <a:spcBef>
                <a:spcPts val="540"/>
              </a:spcBef>
              <a:buNone/>
            </a:pPr>
            <a:r>
              <a:rPr lang="en-US" sz="2400" dirty="0"/>
              <a:t>Diabetic care</a:t>
            </a:r>
          </a:p>
          <a:p>
            <a:pPr marL="0" indent="0">
              <a:spcBef>
                <a:spcPts val="540"/>
              </a:spcBef>
              <a:buNone/>
            </a:pPr>
            <a:endParaRPr lang="en-US" sz="2400" dirty="0"/>
          </a:p>
        </p:txBody>
      </p:sp>
      <p:sp>
        <p:nvSpPr>
          <p:cNvPr id="9218" name="Rectangle 2"/>
          <p:cNvSpPr>
            <a:spLocks noGrp="1" noChangeArrowheads="1"/>
          </p:cNvSpPr>
          <p:nvPr>
            <p:ph type="ctrTitle"/>
          </p:nvPr>
        </p:nvSpPr>
        <p:spPr bwMode="auto">
          <a:xfrm>
            <a:off x="457200" y="365760"/>
            <a:ext cx="10435596" cy="5539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rtlCol="0" anchor="t" anchorCtr="0" compatLnSpc="1">
            <a:prstTxWarp prst="textNoShape">
              <a:avLst/>
            </a:prstTxWarp>
            <a:noAutofit/>
          </a:bodyPr>
          <a:lstStyle/>
          <a:p>
            <a:pPr>
              <a:buClr>
                <a:srgbClr val="FFFFFF"/>
              </a:buClr>
              <a:buSzPct val="90000"/>
              <a:buFont typeface="Monotype Sorts" pitchFamily="2" charset="2"/>
            </a:pPr>
            <a:r>
              <a:rPr lang="en-US" sz="3600" dirty="0"/>
              <a:t>Decision Support Modules (Intermountain)</a:t>
            </a:r>
          </a:p>
        </p:txBody>
      </p:sp>
      <p:sp>
        <p:nvSpPr>
          <p:cNvPr id="3" name="Slide Number Placeholder 2"/>
          <p:cNvSpPr>
            <a:spLocks noGrp="1"/>
          </p:cNvSpPr>
          <p:nvPr>
            <p:ph type="sldNum" sz="quarter" idx="4294967295"/>
          </p:nvPr>
        </p:nvSpPr>
        <p:spPr>
          <a:xfrm>
            <a:off x="9652000" y="6492875"/>
            <a:ext cx="2540000" cy="185738"/>
          </a:xfrm>
          <a:prstGeom prst="rect">
            <a:avLst/>
          </a:prstGeom>
        </p:spPr>
        <p:txBody>
          <a:bodyPr/>
          <a:lstStyle/>
          <a:p>
            <a:fld id="{2A87D11A-E4C4-2C4D-9054-85AF8217705F}" type="slidenum">
              <a:rPr lang="en-US" smtClean="0">
                <a:solidFill>
                  <a:prstClr val="white"/>
                </a:solidFill>
              </a:rPr>
              <a:pPr/>
              <a:t>70</a:t>
            </a:fld>
            <a:endParaRPr lang="en-US" dirty="0">
              <a:solidFill>
                <a:prstClr val="white"/>
              </a:solidFill>
            </a:endParaRPr>
          </a:p>
        </p:txBody>
      </p:sp>
      <p:sp>
        <p:nvSpPr>
          <p:cNvPr id="9220" name="Rectangle 4"/>
          <p:cNvSpPr>
            <a:spLocks noGrp="1" noChangeArrowheads="1"/>
          </p:cNvSpPr>
          <p:nvPr>
            <p:ph sz="half" idx="4294967295"/>
          </p:nvPr>
        </p:nvSpPr>
        <p:spPr bwMode="auto">
          <a:xfrm>
            <a:off x="6810335" y="1341736"/>
            <a:ext cx="4014954" cy="4295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rtlCol="0" anchor="t" anchorCtr="0" compatLnSpc="1">
            <a:prstTxWarp prst="textNoShape">
              <a:avLst/>
            </a:prstTxWarp>
            <a:noAutofit/>
          </a:bodyPr>
          <a:lstStyle/>
          <a:p>
            <a:pPr marL="0" indent="0">
              <a:spcBef>
                <a:spcPts val="540"/>
              </a:spcBef>
              <a:buNone/>
            </a:pPr>
            <a:r>
              <a:rPr lang="en-US" sz="2400" dirty="0"/>
              <a:t>Pre-op antibiotics</a:t>
            </a:r>
          </a:p>
          <a:p>
            <a:pPr marL="0" indent="0">
              <a:spcBef>
                <a:spcPts val="540"/>
              </a:spcBef>
              <a:buNone/>
            </a:pPr>
            <a:r>
              <a:rPr lang="en-US" sz="2400" dirty="0"/>
              <a:t>ICU glucose protocols</a:t>
            </a:r>
          </a:p>
          <a:p>
            <a:pPr marL="0" indent="0">
              <a:spcBef>
                <a:spcPts val="540"/>
              </a:spcBef>
              <a:buNone/>
            </a:pPr>
            <a:r>
              <a:rPr lang="en-US" sz="2400" dirty="0"/>
              <a:t>Ventilator disconnect</a:t>
            </a:r>
          </a:p>
          <a:p>
            <a:pPr marL="0" indent="0">
              <a:spcBef>
                <a:spcPts val="540"/>
              </a:spcBef>
              <a:buNone/>
            </a:pPr>
            <a:r>
              <a:rPr lang="en-US" sz="2400" dirty="0"/>
              <a:t>Infusion pump errors</a:t>
            </a:r>
          </a:p>
          <a:p>
            <a:pPr marL="0" indent="0">
              <a:spcBef>
                <a:spcPts val="540"/>
              </a:spcBef>
              <a:buNone/>
            </a:pPr>
            <a:r>
              <a:rPr lang="en-US" sz="2400" dirty="0"/>
              <a:t>Lab alerts</a:t>
            </a:r>
          </a:p>
          <a:p>
            <a:pPr marL="0" indent="0">
              <a:spcBef>
                <a:spcPts val="540"/>
              </a:spcBef>
              <a:buNone/>
            </a:pPr>
            <a:r>
              <a:rPr lang="en-US" sz="2400" dirty="0"/>
              <a:t>Blood ordering</a:t>
            </a:r>
          </a:p>
          <a:p>
            <a:pPr marL="0" indent="0">
              <a:spcBef>
                <a:spcPts val="540"/>
              </a:spcBef>
              <a:buNone/>
            </a:pPr>
            <a:r>
              <a:rPr lang="en-US" sz="2400" dirty="0"/>
              <a:t>Order sets</a:t>
            </a:r>
          </a:p>
          <a:p>
            <a:pPr marL="0" indent="0">
              <a:spcBef>
                <a:spcPts val="540"/>
              </a:spcBef>
              <a:buNone/>
            </a:pPr>
            <a:r>
              <a:rPr lang="en-US" sz="2400" dirty="0"/>
              <a:t>Patient worksheets</a:t>
            </a:r>
          </a:p>
          <a:p>
            <a:pPr marL="0" indent="0">
              <a:spcBef>
                <a:spcPts val="540"/>
              </a:spcBef>
              <a:buNone/>
            </a:pPr>
            <a:r>
              <a:rPr lang="en-US" sz="2400" dirty="0"/>
              <a:t>Post MI discharge meds</a:t>
            </a:r>
          </a:p>
        </p:txBody>
      </p:sp>
      <p:sp>
        <p:nvSpPr>
          <p:cNvPr id="4" name="TextBox 3">
            <a:extLst>
              <a:ext uri="{FF2B5EF4-FFF2-40B4-BE49-F238E27FC236}">
                <a16:creationId xmlns:a16="http://schemas.microsoft.com/office/drawing/2014/main" id="{0D6DD9C6-00DF-7DEF-F658-4D06785DAA9F}"/>
              </a:ext>
            </a:extLst>
          </p:cNvPr>
          <p:cNvSpPr txBox="1"/>
          <p:nvPr/>
        </p:nvSpPr>
        <p:spPr>
          <a:xfrm>
            <a:off x="729436" y="5755044"/>
            <a:ext cx="10163360" cy="502766"/>
          </a:xfrm>
          <a:prstGeom prst="rect">
            <a:avLst/>
          </a:prstGeom>
          <a:noFill/>
        </p:spPr>
        <p:txBody>
          <a:bodyPr wrap="none" rtlCol="0">
            <a:spAutoFit/>
          </a:bodyPr>
          <a:lstStyle/>
          <a:p>
            <a:r>
              <a:rPr lang="en-US" sz="2667" b="1" dirty="0">
                <a:solidFill>
                  <a:schemeClr val="accent1"/>
                </a:solidFill>
                <a:latin typeface="+mj-lt"/>
              </a:rPr>
              <a:t>All of these applications decrease cost and improve health!</a:t>
            </a:r>
          </a:p>
        </p:txBody>
      </p:sp>
    </p:spTree>
    <p:extLst>
      <p:ext uri="{BB962C8B-B14F-4D97-AF65-F5344CB8AC3E}">
        <p14:creationId xmlns:p14="http://schemas.microsoft.com/office/powerpoint/2010/main" val="37266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CFC0A-5D35-B006-D572-D9E91BB27D5F}"/>
              </a:ext>
            </a:extLst>
          </p:cNvPr>
          <p:cNvSpPr>
            <a:spLocks noGrp="1"/>
          </p:cNvSpPr>
          <p:nvPr>
            <p:ph type="subTitle" idx="1"/>
          </p:nvPr>
        </p:nvSpPr>
        <p:spPr>
          <a:xfrm>
            <a:off x="457200" y="1724524"/>
            <a:ext cx="10825893" cy="3653533"/>
          </a:xfrm>
        </p:spPr>
        <p:txBody>
          <a:bodyPr>
            <a:normAutofit/>
          </a:bodyPr>
          <a:lstStyle/>
          <a:p>
            <a:pPr marL="0" indent="0">
              <a:buNone/>
            </a:pPr>
            <a:r>
              <a:rPr lang="en-US" sz="3467" b="1" dirty="0">
                <a:solidFill>
                  <a:schemeClr val="accent1"/>
                </a:solidFill>
                <a:latin typeface="+mj-lt"/>
              </a:rPr>
              <a:t>But …</a:t>
            </a:r>
          </a:p>
          <a:p>
            <a:pPr lvl="1"/>
            <a:r>
              <a:rPr lang="en-US" sz="3200" dirty="0" err="1">
                <a:solidFill>
                  <a:schemeClr val="tx1"/>
                </a:solidFill>
                <a:cs typeface="Arial" pitchFamily="34" charset="0"/>
              </a:rPr>
              <a:t>MedInfo</a:t>
            </a:r>
            <a:r>
              <a:rPr lang="en-US" sz="3200" dirty="0">
                <a:solidFill>
                  <a:schemeClr val="tx1"/>
                </a:solidFill>
                <a:cs typeface="Arial" pitchFamily="34" charset="0"/>
              </a:rPr>
              <a:t> 17th World Conference of Medical and Health Informatics, August 25-30, 2019 Lyon France</a:t>
            </a:r>
          </a:p>
          <a:p>
            <a:pPr lvl="1"/>
            <a:r>
              <a:rPr lang="en-US" sz="3200" dirty="0">
                <a:solidFill>
                  <a:schemeClr val="tx1"/>
                </a:solidFill>
                <a:cs typeface="Arial" pitchFamily="34" charset="0"/>
              </a:rPr>
              <a:t>P1-07 History of Clinical Decision Support: A Six-Decade Retrospective* Casimir </a:t>
            </a:r>
            <a:r>
              <a:rPr lang="en-US" sz="3200" dirty="0" err="1">
                <a:solidFill>
                  <a:schemeClr val="tx1"/>
                </a:solidFill>
                <a:cs typeface="Arial" pitchFamily="34" charset="0"/>
              </a:rPr>
              <a:t>Kulikowsk</a:t>
            </a:r>
            <a:r>
              <a:rPr lang="en-US" sz="3200" dirty="0">
                <a:solidFill>
                  <a:schemeClr val="tx1"/>
                </a:solidFill>
                <a:cs typeface="Arial" pitchFamily="34" charset="0"/>
              </a:rPr>
              <a:t>, Robert </a:t>
            </a:r>
            <a:r>
              <a:rPr lang="en-US" sz="3200" dirty="0" err="1">
                <a:solidFill>
                  <a:schemeClr val="tx1"/>
                </a:solidFill>
                <a:cs typeface="Arial" pitchFamily="34" charset="0"/>
              </a:rPr>
              <a:t>Greenes</a:t>
            </a:r>
            <a:r>
              <a:rPr lang="en-US" sz="3200" dirty="0">
                <a:solidFill>
                  <a:schemeClr val="tx1"/>
                </a:solidFill>
                <a:cs typeface="Arial" pitchFamily="34" charset="0"/>
              </a:rPr>
              <a:t>, Ted </a:t>
            </a:r>
            <a:r>
              <a:rPr lang="en-US" sz="3200" dirty="0" err="1">
                <a:solidFill>
                  <a:schemeClr val="tx1"/>
                </a:solidFill>
                <a:cs typeface="Arial" pitchFamily="34" charset="0"/>
              </a:rPr>
              <a:t>Shortliffe</a:t>
            </a:r>
            <a:r>
              <a:rPr lang="en-US" sz="3200" dirty="0">
                <a:solidFill>
                  <a:schemeClr val="tx1"/>
                </a:solidFill>
                <a:cs typeface="Arial" pitchFamily="34" charset="0"/>
              </a:rPr>
              <a:t>, Don </a:t>
            </a:r>
            <a:r>
              <a:rPr lang="en-US" sz="3200" dirty="0" err="1">
                <a:solidFill>
                  <a:schemeClr val="tx1"/>
                </a:solidFill>
                <a:cs typeface="Arial" pitchFamily="34" charset="0"/>
              </a:rPr>
              <a:t>Detmer</a:t>
            </a:r>
            <a:endParaRPr lang="en-US" sz="3200" dirty="0">
              <a:solidFill>
                <a:schemeClr val="tx1"/>
              </a:solidFill>
              <a:cs typeface="Arial" pitchFamily="34" charset="0"/>
            </a:endParaRPr>
          </a:p>
        </p:txBody>
      </p:sp>
      <p:sp>
        <p:nvSpPr>
          <p:cNvPr id="2" name="Title 1">
            <a:extLst>
              <a:ext uri="{FF2B5EF4-FFF2-40B4-BE49-F238E27FC236}">
                <a16:creationId xmlns:a16="http://schemas.microsoft.com/office/drawing/2014/main" id="{E409AE09-0F25-5FBE-5145-7615278FB034}"/>
              </a:ext>
            </a:extLst>
          </p:cNvPr>
          <p:cNvSpPr>
            <a:spLocks noGrp="1"/>
          </p:cNvSpPr>
          <p:nvPr>
            <p:ph type="ctrTitle"/>
          </p:nvPr>
        </p:nvSpPr>
        <p:spPr>
          <a:xfrm>
            <a:off x="457199" y="365760"/>
            <a:ext cx="8895347" cy="553998"/>
          </a:xfrm>
        </p:spPr>
        <p:txBody>
          <a:bodyPr>
            <a:normAutofit/>
          </a:bodyPr>
          <a:lstStyle/>
          <a:p>
            <a:r>
              <a:rPr lang="en-US" dirty="0"/>
              <a:t>So what is </a:t>
            </a:r>
            <a:r>
              <a:rPr lang="en-US" i="1" u="sng" dirty="0"/>
              <a:t>one</a:t>
            </a:r>
            <a:r>
              <a:rPr lang="en-US" dirty="0"/>
              <a:t> answer to better care? </a:t>
            </a:r>
          </a:p>
        </p:txBody>
      </p:sp>
      <p:sp>
        <p:nvSpPr>
          <p:cNvPr id="4" name="Slide Number Placeholder 3">
            <a:extLst>
              <a:ext uri="{FF2B5EF4-FFF2-40B4-BE49-F238E27FC236}">
                <a16:creationId xmlns:a16="http://schemas.microsoft.com/office/drawing/2014/main" id="{BCD48D94-232A-2648-8AF6-67896DEA54C3}"/>
              </a:ext>
            </a:extLst>
          </p:cNvPr>
          <p:cNvSpPr>
            <a:spLocks noGrp="1"/>
          </p:cNvSpPr>
          <p:nvPr>
            <p:ph type="sldNum" sz="quarter" idx="4294967295"/>
          </p:nvPr>
        </p:nvSpPr>
        <p:spPr>
          <a:xfrm>
            <a:off x="9652000" y="6492875"/>
            <a:ext cx="2540000" cy="185738"/>
          </a:xfrm>
          <a:prstGeom prst="rect">
            <a:avLst/>
          </a:prstGeom>
        </p:spPr>
        <p:txBody>
          <a:bodyPr/>
          <a:lstStyle/>
          <a:p>
            <a:fld id="{42C32FFB-F9AE-46F0-A233-A2E628258990}" type="slidenum">
              <a:rPr lang="en-US" smtClean="0"/>
              <a:pPr/>
              <a:t>71</a:t>
            </a:fld>
            <a:endParaRPr lang="en-US" sz="1333"/>
          </a:p>
        </p:txBody>
      </p:sp>
      <p:sp>
        <p:nvSpPr>
          <p:cNvPr id="5" name="TextBox 4">
            <a:extLst>
              <a:ext uri="{FF2B5EF4-FFF2-40B4-BE49-F238E27FC236}">
                <a16:creationId xmlns:a16="http://schemas.microsoft.com/office/drawing/2014/main" id="{7AA7093E-4E68-D7D4-AB39-5C867688DEB0}"/>
              </a:ext>
            </a:extLst>
          </p:cNvPr>
          <p:cNvSpPr txBox="1"/>
          <p:nvPr/>
        </p:nvSpPr>
        <p:spPr>
          <a:xfrm>
            <a:off x="456722" y="1099053"/>
            <a:ext cx="7449475" cy="701731"/>
          </a:xfrm>
          <a:prstGeom prst="rect">
            <a:avLst/>
          </a:prstGeom>
          <a:noFill/>
          <a:ln>
            <a:noFill/>
          </a:ln>
        </p:spPr>
        <p:txBody>
          <a:bodyPr spcFirstLastPara="1" wrap="square" lIns="91425" tIns="0" rIns="91425" bIns="0" anchor="t" anchorCtr="0">
            <a:normAutofit/>
          </a:bodyPr>
          <a:lstStyle>
            <a:defPPr marR="0" lvl="0" algn="l" rtl="0">
              <a:lnSpc>
                <a:spcPct val="100000"/>
              </a:lnSpc>
              <a:spcBef>
                <a:spcPts val="0"/>
              </a:spcBef>
              <a:spcAft>
                <a:spcPts val="0"/>
              </a:spcAft>
            </a:defPPr>
            <a:lvl1pPr>
              <a:buClr>
                <a:schemeClr val="accent1"/>
              </a:buClr>
              <a:buSzPts val="3600"/>
              <a:buFont typeface="Trebuchet MS"/>
              <a:buNone/>
              <a:defRPr sz="3600" b="1">
                <a:solidFill>
                  <a:schemeClr val="accent1"/>
                </a:solidFill>
                <a:latin typeface="+mj-lt"/>
                <a:ea typeface="Trebuchet MS"/>
                <a:cs typeface="Trebuchet MS"/>
                <a:sym typeface="Trebuchet MS"/>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Clinical Decision Support!</a:t>
            </a:r>
          </a:p>
        </p:txBody>
      </p:sp>
      <p:sp>
        <p:nvSpPr>
          <p:cNvPr id="6" name="TextBox 5">
            <a:extLst>
              <a:ext uri="{FF2B5EF4-FFF2-40B4-BE49-F238E27FC236}">
                <a16:creationId xmlns:a16="http://schemas.microsoft.com/office/drawing/2014/main" id="{5192F34C-F700-FA99-F93E-BB812ABFFA03}"/>
              </a:ext>
            </a:extLst>
          </p:cNvPr>
          <p:cNvSpPr txBox="1"/>
          <p:nvPr/>
        </p:nvSpPr>
        <p:spPr>
          <a:xfrm>
            <a:off x="660163" y="5311269"/>
            <a:ext cx="11531837" cy="1323439"/>
          </a:xfrm>
          <a:prstGeom prst="rect">
            <a:avLst/>
          </a:prstGeom>
          <a:noFill/>
        </p:spPr>
        <p:txBody>
          <a:bodyPr wrap="square" rtlCol="0">
            <a:spAutoFit/>
          </a:bodyPr>
          <a:lstStyle/>
          <a:p>
            <a:r>
              <a:rPr lang="en-US" sz="2800" b="1" dirty="0">
                <a:solidFill>
                  <a:schemeClr val="accent1"/>
                </a:solidFill>
                <a:latin typeface="+mj-lt"/>
              </a:rPr>
              <a:t>Conclusion: The greatest challenge is being able to share CDS outside of the organization where it was created!</a:t>
            </a:r>
          </a:p>
          <a:p>
            <a:endParaRPr lang="en-US" sz="2400" dirty="0"/>
          </a:p>
        </p:txBody>
      </p:sp>
    </p:spTree>
    <p:extLst>
      <p:ext uri="{BB962C8B-B14F-4D97-AF65-F5344CB8AC3E}">
        <p14:creationId xmlns:p14="http://schemas.microsoft.com/office/powerpoint/2010/main" val="15566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6" name="Title 5">
            <a:extLst>
              <a:ext uri="{FF2B5EF4-FFF2-40B4-BE49-F238E27FC236}">
                <a16:creationId xmlns:a16="http://schemas.microsoft.com/office/drawing/2014/main" id="{CDFA9424-6720-C4A8-5FFB-80EFA1088DBB}"/>
              </a:ext>
            </a:extLst>
          </p:cNvPr>
          <p:cNvSpPr>
            <a:spLocks noGrp="1"/>
          </p:cNvSpPr>
          <p:nvPr>
            <p:ph type="ctrTitle"/>
          </p:nvPr>
        </p:nvSpPr>
        <p:spPr>
          <a:xfrm>
            <a:off x="457200" y="365760"/>
            <a:ext cx="11271956" cy="648653"/>
          </a:xfrm>
        </p:spPr>
        <p:txBody>
          <a:bodyPr/>
          <a:lstStyle/>
          <a:p>
            <a:r>
              <a:rPr lang="en-CA" dirty="0"/>
              <a:t>Moving Forward Together- Background</a:t>
            </a:r>
            <a:br>
              <a:rPr lang="en-CA" dirty="0"/>
            </a:br>
            <a:endParaRPr lang="en-US" dirty="0"/>
          </a:p>
        </p:txBody>
      </p:sp>
      <p:sp>
        <p:nvSpPr>
          <p:cNvPr id="147" name="Google Shape;147;p18"/>
          <p:cNvSpPr txBox="1">
            <a:spLocks noGrp="1"/>
          </p:cNvSpPr>
          <p:nvPr>
            <p:ph type="body" idx="4294967295"/>
          </p:nvPr>
        </p:nvSpPr>
        <p:spPr>
          <a:xfrm>
            <a:off x="1167230" y="1311098"/>
            <a:ext cx="8169275" cy="5483225"/>
          </a:xfrm>
          <a:prstGeom prst="rect">
            <a:avLst/>
          </a:prstGeom>
          <a:noFill/>
          <a:ln>
            <a:noFill/>
          </a:ln>
        </p:spPr>
        <p:txBody>
          <a:bodyPr spcFirstLastPara="1" wrap="square" lIns="91425" tIns="45700" rIns="91425" bIns="45700" anchor="t" anchorCtr="0">
            <a:noAutofit/>
          </a:bodyPr>
          <a:lstStyle/>
          <a:p>
            <a:pPr marL="457200" marR="67945" lvl="0" indent="-381000" algn="l" rtl="0">
              <a:lnSpc>
                <a:spcPct val="100000"/>
              </a:lnSpc>
              <a:spcBef>
                <a:spcPts val="1000"/>
              </a:spcBef>
              <a:spcAft>
                <a:spcPts val="0"/>
              </a:spcAft>
              <a:buClr>
                <a:srgbClr val="000000"/>
              </a:buClr>
              <a:buSzPts val="2400"/>
              <a:buChar char="•"/>
            </a:pPr>
            <a:r>
              <a:rPr lang="en-CA" b="1" dirty="0">
                <a:solidFill>
                  <a:srgbClr val="000000"/>
                </a:solidFill>
              </a:rPr>
              <a:t>Shared goal: </a:t>
            </a:r>
            <a:r>
              <a:rPr lang="en-CA" dirty="0">
                <a:solidFill>
                  <a:srgbClr val="000000"/>
                </a:solidFill>
              </a:rPr>
              <a:t>Improve health and better care through standardized terminology</a:t>
            </a:r>
          </a:p>
          <a:p>
            <a:pPr marL="457200" marR="67945" lvl="0" indent="-381000" algn="l" rtl="0">
              <a:lnSpc>
                <a:spcPct val="100000"/>
              </a:lnSpc>
              <a:spcBef>
                <a:spcPts val="1000"/>
              </a:spcBef>
              <a:spcAft>
                <a:spcPts val="0"/>
              </a:spcAft>
              <a:buClr>
                <a:srgbClr val="000000"/>
              </a:buClr>
              <a:buSzPts val="2400"/>
              <a:buChar char="•"/>
            </a:pPr>
            <a:endParaRPr lang="en-CA" dirty="0">
              <a:solidFill>
                <a:srgbClr val="000000"/>
              </a:solidFill>
            </a:endParaRPr>
          </a:p>
          <a:p>
            <a:pPr marL="457200" marR="67945" lvl="0" indent="-381000" algn="l" rtl="0">
              <a:lnSpc>
                <a:spcPct val="100000"/>
              </a:lnSpc>
              <a:spcBef>
                <a:spcPts val="1000"/>
              </a:spcBef>
              <a:spcAft>
                <a:spcPts val="0"/>
              </a:spcAft>
              <a:buClr>
                <a:srgbClr val="000000"/>
              </a:buClr>
              <a:buSzPts val="2400"/>
              <a:buChar char="•"/>
            </a:pPr>
            <a:endParaRPr lang="en-US" dirty="0">
              <a:solidFill>
                <a:srgbClr val="000000"/>
              </a:solidFill>
            </a:endParaRPr>
          </a:p>
          <a:p>
            <a:pPr marL="457200" marR="67945" lvl="0" indent="-381000" algn="l" rtl="0">
              <a:lnSpc>
                <a:spcPct val="100000"/>
              </a:lnSpc>
              <a:spcBef>
                <a:spcPts val="1000"/>
              </a:spcBef>
              <a:spcAft>
                <a:spcPts val="0"/>
              </a:spcAft>
              <a:buClr>
                <a:srgbClr val="000000"/>
              </a:buClr>
              <a:buSzPts val="2400"/>
              <a:buChar char="•"/>
            </a:pPr>
            <a:endParaRPr dirty="0">
              <a:solidFill>
                <a:srgbClr val="000000"/>
              </a:solidFill>
            </a:endParaRPr>
          </a:p>
          <a:p>
            <a:pPr marR="67945" lvl="1">
              <a:lnSpc>
                <a:spcPct val="100000"/>
              </a:lnSpc>
              <a:spcBef>
                <a:spcPts val="1000"/>
              </a:spcBef>
              <a:buClr>
                <a:srgbClr val="000000"/>
              </a:buClr>
            </a:pPr>
            <a:r>
              <a:rPr lang="en-CA" dirty="0">
                <a:solidFill>
                  <a:srgbClr val="000000"/>
                </a:solidFill>
              </a:rPr>
              <a:t>Support enhanced clinical system functionality and interoperability by establishing principled relationships between SNOMED CT and LOINC</a:t>
            </a:r>
          </a:p>
          <a:p>
            <a:pPr marR="67945" lvl="1">
              <a:lnSpc>
                <a:spcPct val="100000"/>
              </a:lnSpc>
              <a:spcBef>
                <a:spcPts val="1000"/>
              </a:spcBef>
              <a:buClr>
                <a:srgbClr val="000000"/>
              </a:buClr>
            </a:pPr>
            <a:r>
              <a:rPr lang="en-CA" dirty="0">
                <a:solidFill>
                  <a:srgbClr val="000000"/>
                </a:solidFill>
              </a:rPr>
              <a:t>Provide effective support for providers and users who implement different combinations of SNOMED CT and LOINC in health information systems</a:t>
            </a:r>
            <a:endParaRPr dirty="0">
              <a:solidFill>
                <a:srgbClr val="000000"/>
              </a:solidFill>
            </a:endParaRPr>
          </a:p>
          <a:p>
            <a:pPr marL="0" lvl="0" indent="0" algn="l" rtl="0">
              <a:spcBef>
                <a:spcPts val="1000"/>
              </a:spcBef>
              <a:spcAft>
                <a:spcPts val="0"/>
              </a:spcAft>
              <a:buNone/>
            </a:pPr>
            <a:r>
              <a:rPr lang="en-US" sz="3600" dirty="0"/>
              <a:t>			</a:t>
            </a:r>
            <a:endParaRPr sz="3600" dirty="0"/>
          </a:p>
        </p:txBody>
      </p:sp>
      <p:sp>
        <p:nvSpPr>
          <p:cNvPr id="7" name="Rectangle 6">
            <a:extLst>
              <a:ext uri="{FF2B5EF4-FFF2-40B4-BE49-F238E27FC236}">
                <a16:creationId xmlns:a16="http://schemas.microsoft.com/office/drawing/2014/main" id="{C991E6E0-551E-40A3-A00D-B15634FAEF24}"/>
              </a:ext>
            </a:extLst>
          </p:cNvPr>
          <p:cNvSpPr/>
          <p:nvPr/>
        </p:nvSpPr>
        <p:spPr>
          <a:xfrm>
            <a:off x="11729156" y="4052711"/>
            <a:ext cx="203200" cy="2444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5F5FBEC-D4A1-66B8-BABB-4831BF431A28}"/>
              </a:ext>
            </a:extLst>
          </p:cNvPr>
          <p:cNvPicPr>
            <a:picLocks noChangeAspect="1"/>
          </p:cNvPicPr>
          <p:nvPr/>
        </p:nvPicPr>
        <p:blipFill>
          <a:blip r:embed="rId3"/>
          <a:stretch>
            <a:fillRect/>
          </a:stretch>
        </p:blipFill>
        <p:spPr>
          <a:xfrm>
            <a:off x="3074305" y="2457963"/>
            <a:ext cx="3685109" cy="149355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6" name="Title 5">
            <a:extLst>
              <a:ext uri="{FF2B5EF4-FFF2-40B4-BE49-F238E27FC236}">
                <a16:creationId xmlns:a16="http://schemas.microsoft.com/office/drawing/2014/main" id="{532D0602-8882-DB54-DEC1-30BCB80F7DC1}"/>
              </a:ext>
            </a:extLst>
          </p:cNvPr>
          <p:cNvSpPr>
            <a:spLocks noGrp="1"/>
          </p:cNvSpPr>
          <p:nvPr>
            <p:ph type="ctrTitle"/>
          </p:nvPr>
        </p:nvSpPr>
        <p:spPr>
          <a:xfrm>
            <a:off x="457200" y="365761"/>
            <a:ext cx="10825892" cy="1107996"/>
          </a:xfrm>
        </p:spPr>
        <p:txBody>
          <a:bodyPr/>
          <a:lstStyle/>
          <a:p>
            <a:r>
              <a:rPr lang="en-CA" b="1" dirty="0"/>
              <a:t>The LOINC Ontology: A LOINC and SNOMED CT Interoperability Solution</a:t>
            </a:r>
            <a:endParaRPr lang="en-US" dirty="0"/>
          </a:p>
        </p:txBody>
      </p:sp>
      <p:sp>
        <p:nvSpPr>
          <p:cNvPr id="165" name="Google Shape;165;p20"/>
          <p:cNvSpPr txBox="1">
            <a:spLocks noGrp="1"/>
          </p:cNvSpPr>
          <p:nvPr>
            <p:ph type="body" idx="4294967295"/>
          </p:nvPr>
        </p:nvSpPr>
        <p:spPr>
          <a:xfrm>
            <a:off x="506214" y="1606550"/>
            <a:ext cx="5363932" cy="4600575"/>
          </a:xfrm>
          <a:prstGeom prst="rect">
            <a:avLst/>
          </a:prstGeom>
          <a:noFill/>
          <a:ln>
            <a:noFill/>
          </a:ln>
        </p:spPr>
        <p:txBody>
          <a:bodyPr spcFirstLastPara="1" wrap="square" lIns="91425" tIns="45700" rIns="91425" bIns="45700" anchor="t" anchorCtr="0">
            <a:normAutofit/>
          </a:bodyPr>
          <a:lstStyle/>
          <a:p>
            <a:pPr lvl="1" indent="-366395">
              <a:lnSpc>
                <a:spcPct val="115000"/>
              </a:lnSpc>
              <a:spcBef>
                <a:spcPts val="1000"/>
              </a:spcBef>
              <a:buSzPct val="100000"/>
            </a:pPr>
            <a:r>
              <a:rPr lang="en-US" b="1" dirty="0"/>
              <a:t>Extension of SNOMED CT</a:t>
            </a:r>
          </a:p>
          <a:p>
            <a:pPr lvl="2" indent="-366395">
              <a:lnSpc>
                <a:spcPct val="115000"/>
              </a:lnSpc>
              <a:spcBef>
                <a:spcPts val="1000"/>
              </a:spcBef>
              <a:buSzPct val="100000"/>
            </a:pPr>
            <a:r>
              <a:rPr lang="en-US" b="1" dirty="0"/>
              <a:t>SNOMED CT: ontological framework</a:t>
            </a:r>
          </a:p>
          <a:p>
            <a:pPr lvl="2" indent="-366395">
              <a:lnSpc>
                <a:spcPct val="115000"/>
              </a:lnSpc>
              <a:spcBef>
                <a:spcPts val="1000"/>
              </a:spcBef>
              <a:buSzPct val="100000"/>
            </a:pPr>
            <a:r>
              <a:rPr lang="en-US" b="1" dirty="0"/>
              <a:t>LOINC: content</a:t>
            </a:r>
            <a:endParaRPr b="1" dirty="0"/>
          </a:p>
          <a:p>
            <a:pPr marL="914400" lvl="1" indent="-346710" algn="l" rtl="0">
              <a:lnSpc>
                <a:spcPct val="115000"/>
              </a:lnSpc>
              <a:spcBef>
                <a:spcPts val="1000"/>
              </a:spcBef>
              <a:spcAft>
                <a:spcPts val="0"/>
              </a:spcAft>
              <a:buSzPct val="100000"/>
              <a:buChar char="•"/>
            </a:pPr>
            <a:r>
              <a:rPr lang="en-US" b="1" dirty="0"/>
              <a:t>Distribute LOINC content to LOINC and SNOMED CT users</a:t>
            </a:r>
          </a:p>
          <a:p>
            <a:pPr lvl="2" indent="-346710">
              <a:lnSpc>
                <a:spcPct val="115000"/>
              </a:lnSpc>
              <a:spcBef>
                <a:spcPts val="1000"/>
              </a:spcBef>
              <a:buSzPct val="100000"/>
            </a:pPr>
            <a:r>
              <a:rPr lang="en-US" b="1" dirty="0"/>
              <a:t>Create SNOMED CT and LOINC codes for all concepts that are shared between the terminologies</a:t>
            </a:r>
          </a:p>
        </p:txBody>
      </p:sp>
      <p:sp>
        <p:nvSpPr>
          <p:cNvPr id="7" name="Rectangle 6">
            <a:extLst>
              <a:ext uri="{FF2B5EF4-FFF2-40B4-BE49-F238E27FC236}">
                <a16:creationId xmlns:a16="http://schemas.microsoft.com/office/drawing/2014/main" id="{E20ECF37-7572-425B-B7AF-B17EF27D87D2}"/>
              </a:ext>
            </a:extLst>
          </p:cNvPr>
          <p:cNvSpPr/>
          <p:nvPr/>
        </p:nvSpPr>
        <p:spPr>
          <a:xfrm>
            <a:off x="11729156" y="4052711"/>
            <a:ext cx="203200" cy="2444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5;p20">
            <a:extLst>
              <a:ext uri="{FF2B5EF4-FFF2-40B4-BE49-F238E27FC236}">
                <a16:creationId xmlns:a16="http://schemas.microsoft.com/office/drawing/2014/main" id="{53660549-9EBE-7B49-9A22-01EE85665A1D}"/>
              </a:ext>
            </a:extLst>
          </p:cNvPr>
          <p:cNvSpPr txBox="1">
            <a:spLocks/>
          </p:cNvSpPr>
          <p:nvPr/>
        </p:nvSpPr>
        <p:spPr>
          <a:xfrm>
            <a:off x="6096000" y="1606550"/>
            <a:ext cx="5363932" cy="37751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1"/>
                </a:solidFill>
                <a:latin typeface="Mulish"/>
                <a:ea typeface="Mulish"/>
                <a:cs typeface="Mulish"/>
                <a:sym typeface="Mulish"/>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1"/>
                </a:solidFill>
                <a:latin typeface="Mulish"/>
                <a:ea typeface="Mulish"/>
                <a:cs typeface="Mulish"/>
                <a:sym typeface="Mulish"/>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1"/>
                </a:solidFill>
                <a:latin typeface="Mulish"/>
                <a:ea typeface="Mulish"/>
                <a:cs typeface="Mulish"/>
                <a:sym typeface="Mulish"/>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1"/>
                </a:solidFill>
                <a:latin typeface="Mulish"/>
                <a:ea typeface="Mulish"/>
                <a:cs typeface="Mulish"/>
                <a:sym typeface="Mulish"/>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1"/>
                </a:solidFill>
                <a:latin typeface="Mulish"/>
                <a:ea typeface="Mulish"/>
                <a:cs typeface="Mulish"/>
                <a:sym typeface="Mulish"/>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1" indent="-346710">
              <a:lnSpc>
                <a:spcPct val="115000"/>
              </a:lnSpc>
              <a:spcBef>
                <a:spcPts val="1000"/>
              </a:spcBef>
              <a:buSzPct val="100000"/>
            </a:pPr>
            <a:r>
              <a:rPr lang="en-US" b="1" dirty="0"/>
              <a:t>Easy for implementers to have a unified approach to implementing both standards, giving them a choice of which codes to use for ease of implementation</a:t>
            </a:r>
          </a:p>
          <a:p>
            <a:pPr lvl="1" indent="-346710">
              <a:lnSpc>
                <a:spcPct val="115000"/>
              </a:lnSpc>
              <a:spcBef>
                <a:spcPts val="1000"/>
              </a:spcBef>
              <a:buSzPct val="100000"/>
            </a:pPr>
            <a:r>
              <a:rPr lang="en-US" b="1" dirty="0"/>
              <a:t>Provide a single solution that meets clinical and regulatory requirements, globally</a:t>
            </a:r>
          </a:p>
        </p:txBody>
      </p:sp>
    </p:spTree>
    <p:extLst>
      <p:ext uri="{BB962C8B-B14F-4D97-AF65-F5344CB8AC3E}">
        <p14:creationId xmlns:p14="http://schemas.microsoft.com/office/powerpoint/2010/main" val="2256826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4" name="Google Shape;174;p21"/>
          <p:cNvSpPr txBox="1">
            <a:spLocks noGrp="1"/>
          </p:cNvSpPr>
          <p:nvPr>
            <p:ph type="subTitle" idx="1"/>
          </p:nvPr>
        </p:nvSpPr>
        <p:spPr>
          <a:xfrm>
            <a:off x="457200" y="1994497"/>
            <a:ext cx="10825893" cy="4563506"/>
          </a:xfrm>
          <a:prstGeom prst="rect">
            <a:avLst/>
          </a:prstGeom>
          <a:noFill/>
          <a:ln>
            <a:noFill/>
          </a:ln>
        </p:spPr>
        <p:txBody>
          <a:bodyPr spcFirstLastPara="1" wrap="square" lIns="91425" tIns="45700" rIns="91425" bIns="45700" anchor="t" anchorCtr="0">
            <a:normAutofit/>
          </a:bodyPr>
          <a:lstStyle/>
          <a:p>
            <a:pPr indent="-366395">
              <a:lnSpc>
                <a:spcPct val="125000"/>
              </a:lnSpc>
              <a:buSzPct val="100000"/>
            </a:pPr>
            <a:r>
              <a:rPr lang="en-CA" sz="3300" dirty="0"/>
              <a:t>Benefits</a:t>
            </a:r>
          </a:p>
          <a:p>
            <a:pPr lvl="1" indent="-369570" algn="l">
              <a:lnSpc>
                <a:spcPct val="115000"/>
              </a:lnSpc>
              <a:spcBef>
                <a:spcPts val="0"/>
              </a:spcBef>
              <a:buSzPct val="100000"/>
              <a:buFont typeface="Arial" panose="020B0604020202020204" pitchFamily="34" charset="0"/>
              <a:buChar char="•"/>
            </a:pPr>
            <a:r>
              <a:rPr lang="en-US" sz="2400" b="1" dirty="0"/>
              <a:t>Provides LOINC pathology and lab content in an understood format to countries who do not currently use LOINC</a:t>
            </a:r>
          </a:p>
          <a:p>
            <a:pPr lvl="1" indent="-369570" algn="l">
              <a:lnSpc>
                <a:spcPct val="115000"/>
              </a:lnSpc>
              <a:spcBef>
                <a:spcPts val="0"/>
              </a:spcBef>
              <a:buSzPct val="100000"/>
              <a:buFont typeface="Arial" panose="020B0604020202020204" pitchFamily="34" charset="0"/>
              <a:buChar char="•"/>
            </a:pPr>
            <a:r>
              <a:rPr lang="en-US" sz="2400" b="1" dirty="0"/>
              <a:t>Provides the ontological framework for LOINC to meet the needs of the community for a computable representation of LOINC</a:t>
            </a:r>
          </a:p>
          <a:p>
            <a:pPr lvl="1" indent="-369570" algn="l">
              <a:lnSpc>
                <a:spcPct val="115000"/>
              </a:lnSpc>
              <a:spcBef>
                <a:spcPts val="1000"/>
              </a:spcBef>
              <a:buSzPct val="100000"/>
              <a:buFont typeface="Arial" panose="020B0604020202020204" pitchFamily="34" charset="0"/>
              <a:buChar char="•"/>
            </a:pPr>
            <a:r>
              <a:rPr lang="en-CA" sz="2400" b="1" dirty="0"/>
              <a:t>Leverage LOINC and SCT subject matter expertise</a:t>
            </a:r>
            <a:endParaRPr sz="2400" b="1" dirty="0"/>
          </a:p>
          <a:p>
            <a:pPr lvl="1" indent="-369570" algn="l">
              <a:lnSpc>
                <a:spcPct val="115000"/>
              </a:lnSpc>
              <a:spcBef>
                <a:spcPts val="1000"/>
              </a:spcBef>
              <a:buSzPct val="100000"/>
              <a:buFont typeface="Arial" panose="020B0604020202020204" pitchFamily="34" charset="0"/>
              <a:buChar char="•"/>
            </a:pPr>
            <a:r>
              <a:rPr lang="en-CA" sz="2400" b="1" dirty="0"/>
              <a:t>Sets a precedent for other domains and standard collaborations</a:t>
            </a:r>
            <a:endParaRPr sz="2400" b="1" dirty="0"/>
          </a:p>
        </p:txBody>
      </p:sp>
      <p:sp>
        <p:nvSpPr>
          <p:cNvPr id="6" name="Title 5">
            <a:extLst>
              <a:ext uri="{FF2B5EF4-FFF2-40B4-BE49-F238E27FC236}">
                <a16:creationId xmlns:a16="http://schemas.microsoft.com/office/drawing/2014/main" id="{B26471A3-D290-C5B7-E02D-DD8698B04F48}"/>
              </a:ext>
            </a:extLst>
          </p:cNvPr>
          <p:cNvSpPr>
            <a:spLocks noGrp="1"/>
          </p:cNvSpPr>
          <p:nvPr>
            <p:ph type="ctrTitle"/>
          </p:nvPr>
        </p:nvSpPr>
        <p:spPr>
          <a:xfrm>
            <a:off x="457200" y="365760"/>
            <a:ext cx="10825892" cy="2215991"/>
          </a:xfrm>
        </p:spPr>
        <p:txBody>
          <a:bodyPr/>
          <a:lstStyle/>
          <a:p>
            <a:r>
              <a:rPr lang="en-US" b="1" dirty="0"/>
              <a:t>The LOINC Ontology: A LOINC and SNOMED CT Interoperability Solution</a:t>
            </a:r>
            <a:br>
              <a:rPr lang="en-US" b="1" dirty="0"/>
            </a:br>
            <a:endParaRPr lang="en-US" dirty="0"/>
          </a:p>
        </p:txBody>
      </p:sp>
      <p:sp>
        <p:nvSpPr>
          <p:cNvPr id="7" name="Rectangle 6">
            <a:extLst>
              <a:ext uri="{FF2B5EF4-FFF2-40B4-BE49-F238E27FC236}">
                <a16:creationId xmlns:a16="http://schemas.microsoft.com/office/drawing/2014/main" id="{21E5072A-939F-4096-9113-F89C22F46A6B}"/>
              </a:ext>
            </a:extLst>
          </p:cNvPr>
          <p:cNvSpPr/>
          <p:nvPr/>
        </p:nvSpPr>
        <p:spPr>
          <a:xfrm>
            <a:off x="11729156" y="4052711"/>
            <a:ext cx="203200" cy="2444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339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5" name="Title 4">
            <a:extLst>
              <a:ext uri="{FF2B5EF4-FFF2-40B4-BE49-F238E27FC236}">
                <a16:creationId xmlns:a16="http://schemas.microsoft.com/office/drawing/2014/main" id="{8E89425B-1BFC-62AE-BFA8-91B382074E38}"/>
              </a:ext>
            </a:extLst>
          </p:cNvPr>
          <p:cNvSpPr>
            <a:spLocks noGrp="1"/>
          </p:cNvSpPr>
          <p:nvPr>
            <p:ph type="ctrTitle"/>
          </p:nvPr>
        </p:nvSpPr>
        <p:spPr>
          <a:xfrm>
            <a:off x="457199" y="365760"/>
            <a:ext cx="9809747" cy="1661993"/>
          </a:xfrm>
        </p:spPr>
        <p:txBody>
          <a:bodyPr/>
          <a:lstStyle/>
          <a:p>
            <a:r>
              <a:rPr lang="en-CA" dirty="0"/>
              <a:t>Progress to date and other information </a:t>
            </a:r>
            <a:br>
              <a:rPr lang="en-CA" dirty="0"/>
            </a:br>
            <a:endParaRPr lang="en-US" dirty="0"/>
          </a:p>
        </p:txBody>
      </p:sp>
      <p:sp>
        <p:nvSpPr>
          <p:cNvPr id="174" name="Google Shape;174;p21"/>
          <p:cNvSpPr txBox="1">
            <a:spLocks noGrp="1"/>
          </p:cNvSpPr>
          <p:nvPr>
            <p:ph type="body" idx="4294967295"/>
          </p:nvPr>
        </p:nvSpPr>
        <p:spPr>
          <a:xfrm>
            <a:off x="1103061" y="1196756"/>
            <a:ext cx="8169275" cy="5483225"/>
          </a:xfrm>
          <a:prstGeom prst="rect">
            <a:avLst/>
          </a:prstGeom>
          <a:noFill/>
          <a:ln>
            <a:noFill/>
          </a:ln>
        </p:spPr>
        <p:txBody>
          <a:bodyPr spcFirstLastPara="1" wrap="square" lIns="91425" tIns="45700" rIns="91425" bIns="45700" anchor="t" anchorCtr="0">
            <a:normAutofit/>
          </a:bodyPr>
          <a:lstStyle/>
          <a:p>
            <a:pPr marL="457200" lvl="0" indent="-369570" algn="l" rtl="0">
              <a:lnSpc>
                <a:spcPct val="115000"/>
              </a:lnSpc>
              <a:spcBef>
                <a:spcPts val="0"/>
              </a:spcBef>
              <a:spcAft>
                <a:spcPts val="0"/>
              </a:spcAft>
              <a:buSzPct val="100000"/>
              <a:buChar char="•"/>
            </a:pPr>
            <a:r>
              <a:rPr lang="en-US" sz="2400" b="1" dirty="0"/>
              <a:t>Preview released mid October</a:t>
            </a:r>
          </a:p>
          <a:p>
            <a:pPr lvl="1" indent="-369570">
              <a:lnSpc>
                <a:spcPct val="115000"/>
              </a:lnSpc>
              <a:spcBef>
                <a:spcPts val="0"/>
              </a:spcBef>
              <a:buSzPct val="100000"/>
            </a:pPr>
            <a:r>
              <a:rPr lang="en-US" b="1" dirty="0">
                <a:solidFill>
                  <a:schemeClr val="tx1"/>
                </a:solidFill>
              </a:rPr>
              <a:t>≈23K-24K Laboratory LOINC </a:t>
            </a:r>
          </a:p>
          <a:p>
            <a:pPr marL="457200" lvl="0" indent="-369570" algn="l" rtl="0">
              <a:lnSpc>
                <a:spcPct val="115000"/>
              </a:lnSpc>
              <a:spcBef>
                <a:spcPts val="0"/>
              </a:spcBef>
              <a:spcAft>
                <a:spcPts val="0"/>
              </a:spcAft>
              <a:buSzPct val="100000"/>
              <a:buChar char="•"/>
            </a:pPr>
            <a:r>
              <a:rPr lang="en-US" sz="2400" b="1" dirty="0"/>
              <a:t>Created a user site: </a:t>
            </a:r>
            <a:r>
              <a:rPr lang="en-US" sz="2400" b="1" dirty="0">
                <a:solidFill>
                  <a:schemeClr val="tx1"/>
                </a:solidFill>
              </a:rPr>
              <a:t>loincsnomed.org</a:t>
            </a:r>
          </a:p>
          <a:p>
            <a:pPr marL="457200" lvl="0" indent="-369570" algn="l" rtl="0">
              <a:lnSpc>
                <a:spcPct val="115000"/>
              </a:lnSpc>
              <a:spcBef>
                <a:spcPts val="0"/>
              </a:spcBef>
              <a:spcAft>
                <a:spcPts val="0"/>
              </a:spcAft>
              <a:buSzPct val="100000"/>
              <a:buChar char="•"/>
            </a:pPr>
            <a:r>
              <a:rPr lang="en-US" sz="2400" b="1" dirty="0">
                <a:solidFill>
                  <a:schemeClr val="tx1"/>
                </a:solidFill>
              </a:rPr>
              <a:t>Browser:  browser.loincsnomed.org</a:t>
            </a:r>
          </a:p>
          <a:p>
            <a:pPr marL="457200" lvl="0" indent="-369570" algn="l" rtl="0">
              <a:lnSpc>
                <a:spcPct val="115000"/>
              </a:lnSpc>
              <a:spcBef>
                <a:spcPts val="0"/>
              </a:spcBef>
              <a:spcAft>
                <a:spcPts val="0"/>
              </a:spcAft>
              <a:buSzPct val="100000"/>
              <a:buChar char="•"/>
            </a:pPr>
            <a:endParaRPr lang="en-US" sz="2400" b="1" dirty="0">
              <a:solidFill>
                <a:srgbClr val="FF0000"/>
              </a:solidFill>
            </a:endParaRPr>
          </a:p>
          <a:p>
            <a:pPr marL="457200" lvl="0" indent="-369570" algn="l" rtl="0">
              <a:lnSpc>
                <a:spcPct val="115000"/>
              </a:lnSpc>
              <a:spcBef>
                <a:spcPts val="0"/>
              </a:spcBef>
              <a:spcAft>
                <a:spcPts val="0"/>
              </a:spcAft>
              <a:buSzPct val="100000"/>
              <a:buChar char="•"/>
            </a:pPr>
            <a:r>
              <a:rPr lang="en-US" sz="2400" b="1" dirty="0">
                <a:solidFill>
                  <a:schemeClr val="tx1"/>
                </a:solidFill>
              </a:rPr>
              <a:t>Meetings: </a:t>
            </a:r>
          </a:p>
          <a:p>
            <a:pPr lvl="1" indent="-369570">
              <a:lnSpc>
                <a:spcPct val="115000"/>
              </a:lnSpc>
              <a:spcBef>
                <a:spcPts val="0"/>
              </a:spcBef>
              <a:buSzPct val="100000"/>
            </a:pPr>
            <a:r>
              <a:rPr lang="en-US" sz="2000" b="1" dirty="0">
                <a:solidFill>
                  <a:schemeClr val="tx1"/>
                </a:solidFill>
              </a:rPr>
              <a:t>Salt Lake City, Montreal, London</a:t>
            </a:r>
          </a:p>
          <a:p>
            <a:pPr lvl="1" indent="-369570">
              <a:lnSpc>
                <a:spcPct val="115000"/>
              </a:lnSpc>
              <a:spcBef>
                <a:spcPts val="0"/>
              </a:spcBef>
              <a:buSzPct val="100000"/>
            </a:pPr>
            <a:r>
              <a:rPr lang="en-US" sz="2000" b="1" dirty="0">
                <a:solidFill>
                  <a:schemeClr val="tx1"/>
                </a:solidFill>
              </a:rPr>
              <a:t>bi-monthly project team meetings</a:t>
            </a:r>
          </a:p>
          <a:p>
            <a:pPr marL="457200" lvl="0" indent="-369570" algn="l" rtl="0">
              <a:lnSpc>
                <a:spcPct val="115000"/>
              </a:lnSpc>
              <a:spcBef>
                <a:spcPts val="0"/>
              </a:spcBef>
              <a:spcAft>
                <a:spcPts val="0"/>
              </a:spcAft>
              <a:buSzPct val="100000"/>
              <a:buChar char="•"/>
            </a:pPr>
            <a:r>
              <a:rPr lang="en-US" sz="2400" b="1" dirty="0">
                <a:solidFill>
                  <a:schemeClr val="tx1"/>
                </a:solidFill>
              </a:rPr>
              <a:t>Owned &amp; maintained by Regenstrief, including responsibility for the model (concept model as well as the ontology)</a:t>
            </a:r>
          </a:p>
          <a:p>
            <a:pPr marL="457200" lvl="0" indent="-369570" algn="l" rtl="0">
              <a:lnSpc>
                <a:spcPct val="115000"/>
              </a:lnSpc>
              <a:spcBef>
                <a:spcPts val="0"/>
              </a:spcBef>
              <a:spcAft>
                <a:spcPts val="0"/>
              </a:spcAft>
              <a:buSzPct val="100000"/>
              <a:buChar char="•"/>
            </a:pPr>
            <a:endParaRPr lang="en-US" sz="2400" b="1" dirty="0">
              <a:solidFill>
                <a:schemeClr val="tx1"/>
              </a:solidFill>
            </a:endParaRPr>
          </a:p>
          <a:p>
            <a:pPr marL="457200" lvl="0" indent="-369570" algn="l" rtl="0">
              <a:lnSpc>
                <a:spcPct val="115000"/>
              </a:lnSpc>
              <a:spcBef>
                <a:spcPts val="0"/>
              </a:spcBef>
              <a:spcAft>
                <a:spcPts val="0"/>
              </a:spcAft>
              <a:buSzPct val="100000"/>
              <a:buChar char="•"/>
            </a:pPr>
            <a:endParaRPr sz="2400" b="1" dirty="0">
              <a:solidFill>
                <a:schemeClr val="tx1"/>
              </a:solidFill>
            </a:endParaRPr>
          </a:p>
        </p:txBody>
      </p:sp>
      <p:sp>
        <p:nvSpPr>
          <p:cNvPr id="7" name="Rectangle 6">
            <a:extLst>
              <a:ext uri="{FF2B5EF4-FFF2-40B4-BE49-F238E27FC236}">
                <a16:creationId xmlns:a16="http://schemas.microsoft.com/office/drawing/2014/main" id="{21E5072A-939F-4096-9113-F89C22F46A6B}"/>
              </a:ext>
            </a:extLst>
          </p:cNvPr>
          <p:cNvSpPr/>
          <p:nvPr/>
        </p:nvSpPr>
        <p:spPr>
          <a:xfrm>
            <a:off x="11729156" y="4052711"/>
            <a:ext cx="203200" cy="2444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499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 name="Title 3">
            <a:extLst>
              <a:ext uri="{FF2B5EF4-FFF2-40B4-BE49-F238E27FC236}">
                <a16:creationId xmlns:a16="http://schemas.microsoft.com/office/drawing/2014/main" id="{05AE6BAD-744B-864F-9594-1B4A4D55591C}"/>
              </a:ext>
            </a:extLst>
          </p:cNvPr>
          <p:cNvSpPr>
            <a:spLocks noGrp="1"/>
          </p:cNvSpPr>
          <p:nvPr>
            <p:ph type="ctrTitle"/>
          </p:nvPr>
        </p:nvSpPr>
        <p:spPr>
          <a:xfrm>
            <a:off x="457200" y="365760"/>
            <a:ext cx="7287768" cy="553998"/>
          </a:xfrm>
        </p:spPr>
        <p:txBody>
          <a:bodyPr/>
          <a:lstStyle/>
          <a:p>
            <a:r>
              <a:rPr lang="en-CA" dirty="0"/>
              <a:t>More information</a:t>
            </a:r>
            <a:endParaRPr lang="en-US" dirty="0"/>
          </a:p>
        </p:txBody>
      </p:sp>
      <p:sp>
        <p:nvSpPr>
          <p:cNvPr id="174" name="Google Shape;174;p21"/>
          <p:cNvSpPr txBox="1">
            <a:spLocks noGrp="1"/>
          </p:cNvSpPr>
          <p:nvPr>
            <p:ph type="body" idx="4294967295"/>
          </p:nvPr>
        </p:nvSpPr>
        <p:spPr>
          <a:xfrm>
            <a:off x="834190" y="1536784"/>
            <a:ext cx="4908884" cy="4432406"/>
          </a:xfrm>
          <a:prstGeom prst="rect">
            <a:avLst/>
          </a:prstGeom>
          <a:noFill/>
          <a:ln>
            <a:noFill/>
          </a:ln>
        </p:spPr>
        <p:txBody>
          <a:bodyPr spcFirstLastPara="1" wrap="square" lIns="91425" tIns="45700" rIns="91425" bIns="45700" anchor="t" anchorCtr="0">
            <a:normAutofit fontScale="92500" lnSpcReduction="20000"/>
          </a:bodyPr>
          <a:lstStyle/>
          <a:p>
            <a:pPr indent="-369570">
              <a:lnSpc>
                <a:spcPct val="115000"/>
              </a:lnSpc>
              <a:spcBef>
                <a:spcPts val="0"/>
              </a:spcBef>
              <a:buSzPct val="100000"/>
            </a:pPr>
            <a:r>
              <a:rPr lang="en-US" sz="2000" b="1" dirty="0"/>
              <a:t>All LOINC content will eventually be in the extension</a:t>
            </a:r>
          </a:p>
          <a:p>
            <a:pPr indent="-369570">
              <a:lnSpc>
                <a:spcPct val="115000"/>
              </a:lnSpc>
              <a:spcBef>
                <a:spcPts val="0"/>
              </a:spcBef>
              <a:buSzPct val="100000"/>
            </a:pPr>
            <a:endParaRPr lang="en-US" sz="2200" b="1" dirty="0"/>
          </a:p>
          <a:p>
            <a:pPr indent="-369570">
              <a:lnSpc>
                <a:spcPct val="115000"/>
              </a:lnSpc>
              <a:spcBef>
                <a:spcPts val="0"/>
              </a:spcBef>
              <a:buSzPct val="100000"/>
            </a:pPr>
            <a:r>
              <a:rPr lang="en-US" sz="2000" b="1" dirty="0"/>
              <a:t>We will map existing SNOMED observables to LOINC codes and make new LOINC codes as needed</a:t>
            </a:r>
          </a:p>
          <a:p>
            <a:pPr indent="-369570">
              <a:lnSpc>
                <a:spcPct val="115000"/>
              </a:lnSpc>
              <a:spcBef>
                <a:spcPts val="0"/>
              </a:spcBef>
              <a:buSzPct val="100000"/>
            </a:pPr>
            <a:endParaRPr lang="en-US" sz="2000" b="1" dirty="0"/>
          </a:p>
          <a:p>
            <a:pPr indent="-369570">
              <a:lnSpc>
                <a:spcPct val="115000"/>
              </a:lnSpc>
              <a:spcBef>
                <a:spcPts val="0"/>
              </a:spcBef>
              <a:buSzPct val="100000"/>
            </a:pPr>
            <a:r>
              <a:rPr lang="en-US" sz="2000" b="1" dirty="0"/>
              <a:t>We will map/match LOINC parts to SNOMED concepts, and create new SNOMED concepts as needed</a:t>
            </a:r>
          </a:p>
          <a:p>
            <a:pPr indent="-369570">
              <a:lnSpc>
                <a:spcPct val="115000"/>
              </a:lnSpc>
              <a:spcBef>
                <a:spcPts val="0"/>
              </a:spcBef>
              <a:buSzPct val="100000"/>
            </a:pPr>
            <a:endParaRPr lang="en-US" sz="2000" b="1" dirty="0"/>
          </a:p>
          <a:p>
            <a:pPr indent="-369570">
              <a:lnSpc>
                <a:spcPct val="115000"/>
              </a:lnSpc>
              <a:spcBef>
                <a:spcPts val="0"/>
              </a:spcBef>
              <a:buSzPct val="100000"/>
            </a:pPr>
            <a:r>
              <a:rPr lang="en-US" sz="2000" b="1" dirty="0"/>
              <a:t>We will incrementally add domains of information (lab, clinical, documents, radiology, survey instruments) </a:t>
            </a:r>
          </a:p>
          <a:p>
            <a:pPr marL="87630" indent="0">
              <a:lnSpc>
                <a:spcPct val="115000"/>
              </a:lnSpc>
              <a:spcBef>
                <a:spcPts val="0"/>
              </a:spcBef>
              <a:buSzPct val="100000"/>
              <a:buNone/>
            </a:pPr>
            <a:endParaRPr lang="en-US" sz="2000" b="1" dirty="0"/>
          </a:p>
          <a:p>
            <a:pPr indent="-369570">
              <a:lnSpc>
                <a:spcPct val="115000"/>
              </a:lnSpc>
              <a:spcBef>
                <a:spcPts val="0"/>
              </a:spcBef>
              <a:buSzPct val="100000"/>
            </a:pPr>
            <a:endParaRPr lang="en-US" sz="2000" b="1" dirty="0"/>
          </a:p>
          <a:p>
            <a:pPr indent="-369570">
              <a:lnSpc>
                <a:spcPct val="115000"/>
              </a:lnSpc>
              <a:spcBef>
                <a:spcPts val="0"/>
              </a:spcBef>
              <a:buSzPct val="100000"/>
            </a:pPr>
            <a:endParaRPr lang="en-US" sz="2000" b="1" dirty="0"/>
          </a:p>
          <a:p>
            <a:pPr marL="457200" lvl="0" indent="-369570" algn="l" rtl="0">
              <a:lnSpc>
                <a:spcPct val="115000"/>
              </a:lnSpc>
              <a:spcBef>
                <a:spcPts val="0"/>
              </a:spcBef>
              <a:spcAft>
                <a:spcPts val="0"/>
              </a:spcAft>
              <a:buSzPct val="100000"/>
              <a:buChar char="•"/>
            </a:pPr>
            <a:endParaRPr lang="en-US" sz="2000" b="1" dirty="0"/>
          </a:p>
          <a:p>
            <a:pPr marL="457200" lvl="0" indent="-369570" algn="l" rtl="0">
              <a:lnSpc>
                <a:spcPct val="115000"/>
              </a:lnSpc>
              <a:spcBef>
                <a:spcPts val="0"/>
              </a:spcBef>
              <a:spcAft>
                <a:spcPts val="0"/>
              </a:spcAft>
              <a:buSzPct val="100000"/>
              <a:buChar char="•"/>
            </a:pPr>
            <a:endParaRPr lang="en-US" sz="2000" b="1" dirty="0"/>
          </a:p>
        </p:txBody>
      </p:sp>
      <p:sp>
        <p:nvSpPr>
          <p:cNvPr id="7" name="Rectangle 6">
            <a:extLst>
              <a:ext uri="{FF2B5EF4-FFF2-40B4-BE49-F238E27FC236}">
                <a16:creationId xmlns:a16="http://schemas.microsoft.com/office/drawing/2014/main" id="{21E5072A-939F-4096-9113-F89C22F46A6B}"/>
              </a:ext>
            </a:extLst>
          </p:cNvPr>
          <p:cNvSpPr/>
          <p:nvPr/>
        </p:nvSpPr>
        <p:spPr>
          <a:xfrm>
            <a:off x="11729156" y="4052711"/>
            <a:ext cx="203200" cy="2444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74;p21">
            <a:extLst>
              <a:ext uri="{FF2B5EF4-FFF2-40B4-BE49-F238E27FC236}">
                <a16:creationId xmlns:a16="http://schemas.microsoft.com/office/drawing/2014/main" id="{9202D9D7-706E-3D72-DE00-81137736C1FB}"/>
              </a:ext>
            </a:extLst>
          </p:cNvPr>
          <p:cNvSpPr txBox="1">
            <a:spLocks/>
          </p:cNvSpPr>
          <p:nvPr/>
        </p:nvSpPr>
        <p:spPr>
          <a:xfrm>
            <a:off x="6096000" y="1536784"/>
            <a:ext cx="4630752" cy="443240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indent="-369570">
              <a:lnSpc>
                <a:spcPct val="115000"/>
              </a:lnSpc>
              <a:buClr>
                <a:schemeClr val="dk1"/>
              </a:buClr>
              <a:buSzPct val="100000"/>
              <a:buChar char="•"/>
              <a:defRPr sz="2000">
                <a:solidFill>
                  <a:schemeClr val="dk1"/>
                </a:solidFill>
                <a:latin typeface="Trebuchet MS"/>
                <a:ea typeface="Trebuchet MS"/>
                <a:cs typeface="Trebuchet MS"/>
                <a:sym typeface="Trebuchet MS"/>
              </a:defRPr>
            </a:lvl1pPr>
            <a:lvl2pPr marL="914400" indent="-381000">
              <a:lnSpc>
                <a:spcPct val="90000"/>
              </a:lnSpc>
              <a:spcBef>
                <a:spcPts val="500"/>
              </a:spcBef>
              <a:buClr>
                <a:schemeClr val="dk1"/>
              </a:buClr>
              <a:buSzPts val="2400"/>
              <a:buChar char="•"/>
              <a:defRPr sz="2400">
                <a:solidFill>
                  <a:schemeClr val="dk1"/>
                </a:solidFill>
                <a:latin typeface="Trebuchet MS"/>
                <a:ea typeface="Trebuchet MS"/>
                <a:cs typeface="Trebuchet MS"/>
                <a:sym typeface="Trebuchet MS"/>
              </a:defRPr>
            </a:lvl2pPr>
            <a:lvl3pPr marL="1371600" indent="-355600">
              <a:lnSpc>
                <a:spcPct val="90000"/>
              </a:lnSpc>
              <a:spcBef>
                <a:spcPts val="500"/>
              </a:spcBef>
              <a:buClr>
                <a:schemeClr val="dk1"/>
              </a:buClr>
              <a:buSzPts val="2000"/>
              <a:buChar char="•"/>
              <a:defRPr sz="2000">
                <a:solidFill>
                  <a:schemeClr val="dk1"/>
                </a:solidFill>
                <a:latin typeface="Trebuchet MS"/>
                <a:ea typeface="Trebuchet MS"/>
                <a:cs typeface="Trebuchet MS"/>
                <a:sym typeface="Trebuchet MS"/>
              </a:defRPr>
            </a:lvl3pPr>
            <a:lvl4pPr marL="1828800" indent="-342900">
              <a:lnSpc>
                <a:spcPct val="90000"/>
              </a:lnSpc>
              <a:spcBef>
                <a:spcPts val="500"/>
              </a:spcBef>
              <a:buClr>
                <a:schemeClr val="dk1"/>
              </a:buClr>
              <a:buSzPts val="1800"/>
              <a:buChar char="•"/>
              <a:defRPr sz="1800">
                <a:solidFill>
                  <a:schemeClr val="dk1"/>
                </a:solidFill>
                <a:latin typeface="Trebuchet MS"/>
                <a:ea typeface="Trebuchet MS"/>
                <a:cs typeface="Trebuchet MS"/>
                <a:sym typeface="Trebuchet MS"/>
              </a:defRPr>
            </a:lvl4pPr>
            <a:lvl5pPr marL="2286000" indent="-342900">
              <a:lnSpc>
                <a:spcPct val="90000"/>
              </a:lnSpc>
              <a:spcBef>
                <a:spcPts val="500"/>
              </a:spcBef>
              <a:buClr>
                <a:schemeClr val="dk1"/>
              </a:buClr>
              <a:buSzPts val="1800"/>
              <a:buChar char="•"/>
              <a:defRPr sz="1800">
                <a:solidFill>
                  <a:schemeClr val="dk1"/>
                </a:solidFill>
                <a:latin typeface="Trebuchet MS"/>
                <a:ea typeface="Trebuchet MS"/>
                <a:cs typeface="Trebuchet MS"/>
                <a:sym typeface="Trebuchet MS"/>
              </a:defRPr>
            </a:lvl5pPr>
            <a:lvl6pPr marL="2743200" indent="-342900">
              <a:lnSpc>
                <a:spcPct val="90000"/>
              </a:lnSpc>
              <a:spcBef>
                <a:spcPts val="500"/>
              </a:spcBef>
              <a:buClr>
                <a:schemeClr val="dk1"/>
              </a:buClr>
              <a:buSzPts val="1800"/>
              <a:buChar char="•"/>
              <a:defRPr sz="1800">
                <a:solidFill>
                  <a:schemeClr val="dk1"/>
                </a:solidFill>
                <a:latin typeface="Open Sans"/>
                <a:ea typeface="Open Sans"/>
                <a:cs typeface="Open Sans"/>
                <a:sym typeface="Open Sans"/>
              </a:defRPr>
            </a:lvl6pPr>
            <a:lvl7pPr marL="3200400" indent="-342900">
              <a:lnSpc>
                <a:spcPct val="90000"/>
              </a:lnSpc>
              <a:spcBef>
                <a:spcPts val="500"/>
              </a:spcBef>
              <a:buClr>
                <a:schemeClr val="dk1"/>
              </a:buClr>
              <a:buSzPts val="1800"/>
              <a:buChar char="•"/>
              <a:defRPr sz="1800">
                <a:solidFill>
                  <a:schemeClr val="dk1"/>
                </a:solidFill>
                <a:latin typeface="Open Sans"/>
                <a:ea typeface="Open Sans"/>
                <a:cs typeface="Open Sans"/>
                <a:sym typeface="Open Sans"/>
              </a:defRPr>
            </a:lvl7pPr>
            <a:lvl8pPr marL="3657600" indent="-342900">
              <a:lnSpc>
                <a:spcPct val="90000"/>
              </a:lnSpc>
              <a:spcBef>
                <a:spcPts val="500"/>
              </a:spcBef>
              <a:buClr>
                <a:schemeClr val="dk1"/>
              </a:buClr>
              <a:buSzPts val="1800"/>
              <a:buChar char="•"/>
              <a:defRPr sz="1800">
                <a:solidFill>
                  <a:schemeClr val="dk1"/>
                </a:solidFill>
                <a:latin typeface="Open Sans"/>
                <a:ea typeface="Open Sans"/>
                <a:cs typeface="Open Sans"/>
                <a:sym typeface="Open Sans"/>
              </a:defRPr>
            </a:lvl8pPr>
            <a:lvl9pPr marL="4114800" indent="-342900">
              <a:lnSpc>
                <a:spcPct val="90000"/>
              </a:lnSpc>
              <a:spcBef>
                <a:spcPts val="500"/>
              </a:spcBef>
              <a:buClr>
                <a:schemeClr val="dk1"/>
              </a:buClr>
              <a:buSzPts val="1800"/>
              <a:buChar char="•"/>
              <a:defRPr sz="1800">
                <a:solidFill>
                  <a:schemeClr val="dk1"/>
                </a:solidFill>
                <a:latin typeface="Open Sans"/>
                <a:ea typeface="Open Sans"/>
                <a:cs typeface="Open Sans"/>
                <a:sym typeface="Open Sans"/>
              </a:defRPr>
            </a:lvl9pPr>
          </a:lstStyle>
          <a:p>
            <a:r>
              <a:rPr lang="en-US" b="1" dirty="0"/>
              <a:t>We are not creating grouper codes (we will use ECL instead)</a:t>
            </a:r>
          </a:p>
          <a:p>
            <a:endParaRPr lang="en-US" b="1" dirty="0"/>
          </a:p>
          <a:p>
            <a:r>
              <a:rPr lang="en-US" b="1" dirty="0"/>
              <a:t>To support exchange of data between systems that use LOINC and systems that use SNOMED CT we have provided a simple translation/equivalence table</a:t>
            </a:r>
          </a:p>
          <a:p>
            <a:endParaRPr lang="en-US" b="1" dirty="0"/>
          </a:p>
          <a:p>
            <a:r>
              <a:rPr lang="en-US" b="1" dirty="0"/>
              <a:t>FSNs in the LOINC Extension will be created by the rules for FSNs in the International Edition</a:t>
            </a:r>
          </a:p>
          <a:p>
            <a:endParaRPr lang="en-US" b="1" dirty="0"/>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3732375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a:xfrm>
            <a:off x="457200" y="1206500"/>
            <a:ext cx="10825893" cy="4271128"/>
          </a:xfrm>
        </p:spPr>
        <p:txBody>
          <a:bodyPr>
            <a:normAutofit fontScale="92500" lnSpcReduction="10000"/>
          </a:bodyPr>
          <a:lstStyle/>
          <a:p>
            <a:r>
              <a:rPr lang="en-US" dirty="0"/>
              <a:t>Constraints</a:t>
            </a:r>
          </a:p>
          <a:p>
            <a:pPr lvl="1" algn="l">
              <a:buFont typeface="Arial" panose="020B0604020202020204" pitchFamily="34" charset="0"/>
              <a:buChar char="•"/>
            </a:pPr>
            <a:r>
              <a:rPr lang="en-US" dirty="0"/>
              <a:t>Observable entity</a:t>
            </a:r>
          </a:p>
          <a:p>
            <a:pPr lvl="1" algn="l">
              <a:buFont typeface="Arial" panose="020B0604020202020204" pitchFamily="34" charset="0"/>
              <a:buChar char="•"/>
            </a:pPr>
            <a:r>
              <a:rPr lang="en-US" dirty="0"/>
              <a:t>Substance(s)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RNA or Antigen</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363787002 |Observable entity (observable entity)| : 246093002 |Component (attribute)| = &lt;&lt; 1240411000000107 |Ribonucleic acid of severe acute respiratory syndrome coronavirus 2 (substance)|)</a:t>
            </a: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OR</a:t>
            </a: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363787002 |Observable entity (observable entity)| : 246093002 |Component (attribute)| = &lt;&lt; 840536004 |Antigen of severe acute respiratory syndrome coronavirus 2 (substance)|) </a:t>
            </a:r>
          </a:p>
          <a:p>
            <a:pPr marL="342900" indent="-342900"/>
            <a:r>
              <a:rPr lang="en-US" dirty="0"/>
              <a:t>Results (11 concepts)</a:t>
            </a:r>
          </a:p>
          <a:p>
            <a:pPr marL="342900" indent="-342900"/>
            <a:r>
              <a:rPr lang="en-US" dirty="0"/>
              <a:t>Examples</a:t>
            </a:r>
            <a:endParaRPr lang="en-US" dirty="0">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553998"/>
          </a:xfrm>
        </p:spPr>
        <p:txBody>
          <a:bodyPr/>
          <a:lstStyle/>
          <a:p>
            <a:r>
              <a:rPr lang="en-US" dirty="0"/>
              <a:t>Q09 - TESTS FOR COVID-19  ACTIVE DISEASE </a:t>
            </a:r>
          </a:p>
        </p:txBody>
      </p:sp>
      <p:sp>
        <p:nvSpPr>
          <p:cNvPr id="5" name="Rectangle 4">
            <a:extLst>
              <a:ext uri="{FF2B5EF4-FFF2-40B4-BE49-F238E27FC236}">
                <a16:creationId xmlns:a16="http://schemas.microsoft.com/office/drawing/2014/main" id="{E25FE9D5-0C38-090F-9AB9-DA1C6B5A8789}"/>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graphicFrame>
        <p:nvGraphicFramePr>
          <p:cNvPr id="8" name="Table 7">
            <a:extLst>
              <a:ext uri="{FF2B5EF4-FFF2-40B4-BE49-F238E27FC236}">
                <a16:creationId xmlns:a16="http://schemas.microsoft.com/office/drawing/2014/main" id="{10CBA76D-2038-4E43-6536-D5A2EF51386B}"/>
              </a:ext>
            </a:extLst>
          </p:cNvPr>
          <p:cNvGraphicFramePr>
            <a:graphicFrameLocks noGrp="1"/>
          </p:cNvGraphicFramePr>
          <p:nvPr>
            <p:extLst>
              <p:ext uri="{D42A27DB-BD31-4B8C-83A1-F6EECF244321}">
                <p14:modId xmlns:p14="http://schemas.microsoft.com/office/powerpoint/2010/main" val="1170827911"/>
              </p:ext>
            </p:extLst>
          </p:nvPr>
        </p:nvGraphicFramePr>
        <p:xfrm>
          <a:off x="502666" y="5477628"/>
          <a:ext cx="10274300" cy="1158240"/>
        </p:xfrm>
        <a:graphic>
          <a:graphicData uri="http://schemas.openxmlformats.org/drawingml/2006/table">
            <a:tbl>
              <a:tblPr/>
              <a:tblGrid>
                <a:gridCol w="5137150">
                  <a:extLst>
                    <a:ext uri="{9D8B030D-6E8A-4147-A177-3AD203B41FA5}">
                      <a16:colId xmlns:a16="http://schemas.microsoft.com/office/drawing/2014/main" val="3018517819"/>
                    </a:ext>
                  </a:extLst>
                </a:gridCol>
                <a:gridCol w="5137150">
                  <a:extLst>
                    <a:ext uri="{9D8B030D-6E8A-4147-A177-3AD203B41FA5}">
                      <a16:colId xmlns:a16="http://schemas.microsoft.com/office/drawing/2014/main" val="810482091"/>
                    </a:ext>
                  </a:extLst>
                </a:gridCol>
              </a:tblGrid>
              <a:tr h="0">
                <a:tc>
                  <a:txBody>
                    <a:bodyPr/>
                    <a:lstStyle/>
                    <a:p>
                      <a:pPr fontAlgn="t"/>
                      <a:r>
                        <a:rPr lang="en-US">
                          <a:effectLst/>
                        </a:rPr>
                        <a:t>Measurement of severe acute respiratory syndrome coronavirus 2 antigen (observable entity)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a:effectLst/>
                        </a:rPr>
                        <a:t>Measurement of SARS-CoV-2 antigen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13018216"/>
                  </a:ext>
                </a:extLst>
              </a:tr>
              <a:tr h="0">
                <a:tc>
                  <a:txBody>
                    <a:bodyPr/>
                    <a:lstStyle/>
                    <a:p>
                      <a:pPr fontAlgn="t"/>
                      <a:r>
                        <a:rPr lang="en-US">
                          <a:effectLst/>
                        </a:rPr>
                        <a:t>SARS-CoV-2 (COVID-19) RNA [Presence] in Nasopharynx by NAA with nonprobe detection (LOINC:94565-9)</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SARS-CoV-2 (COVID-19) RNA [Presence] in Nasopharynx by NAA with </a:t>
                      </a:r>
                      <a:r>
                        <a:rPr lang="en-US" dirty="0" err="1">
                          <a:effectLst/>
                        </a:rPr>
                        <a:t>nonprobe</a:t>
                      </a:r>
                      <a:r>
                        <a:rPr lang="en-US" dirty="0">
                          <a:effectLst/>
                        </a:rPr>
                        <a:t> detection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9322176"/>
                  </a:ext>
                </a:extLst>
              </a:tr>
            </a:tbl>
          </a:graphicData>
        </a:graphic>
      </p:graphicFrame>
    </p:spTree>
    <p:extLst>
      <p:ext uri="{BB962C8B-B14F-4D97-AF65-F5344CB8AC3E}">
        <p14:creationId xmlns:p14="http://schemas.microsoft.com/office/powerpoint/2010/main" val="360526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26CC7A-C7A9-E4C6-432F-B817054BEA37}"/>
              </a:ext>
            </a:extLst>
          </p:cNvPr>
          <p:cNvSpPr>
            <a:spLocks noGrp="1"/>
          </p:cNvSpPr>
          <p:nvPr>
            <p:ph type="subTitle" idx="1"/>
          </p:nvPr>
        </p:nvSpPr>
        <p:spPr>
          <a:xfrm>
            <a:off x="457200" y="1308100"/>
            <a:ext cx="10825893" cy="3302000"/>
          </a:xfrm>
        </p:spPr>
        <p:txBody>
          <a:bodyPr>
            <a:normAutofit/>
          </a:bodyPr>
          <a:lstStyle/>
          <a:p>
            <a:r>
              <a:rPr lang="en-US" dirty="0"/>
              <a:t>Constraints</a:t>
            </a:r>
          </a:p>
          <a:p>
            <a:pPr lvl="1" algn="l">
              <a:buFont typeface="Arial" panose="020B0604020202020204" pitchFamily="34" charset="0"/>
              <a:buChar char="•"/>
            </a:pPr>
            <a:r>
              <a:rPr lang="en-US" dirty="0"/>
              <a:t>Clinical laboratory observable</a:t>
            </a:r>
          </a:p>
          <a:p>
            <a:pPr lvl="1" algn="l">
              <a:buFont typeface="Arial" panose="020B0604020202020204" pitchFamily="34" charset="0"/>
              <a:buChar char="•"/>
            </a:pPr>
            <a:r>
              <a:rPr lang="en-US" dirty="0"/>
              <a:t>Technique [</a:t>
            </a:r>
            <a:r>
              <a:rPr lang="en-US" sz="2000" dirty="0">
                <a:effectLst/>
                <a:latin typeface="Arial Black" panose="020B0A04020102020204" pitchFamily="34" charset="0"/>
                <a:ea typeface="Calibri" panose="020F0502020204030204" pitchFamily="34" charset="0"/>
                <a:cs typeface="Times New Roman" panose="02020603050405020304" pitchFamily="18" charset="0"/>
              </a:rPr>
              <a:t>EXISTS</a:t>
            </a:r>
            <a:r>
              <a:rPr lang="en-US" dirty="0"/>
              <a:t>]</a:t>
            </a:r>
          </a:p>
          <a:p>
            <a:pPr>
              <a:buFont typeface="Arial" panose="020B0604020202020204" pitchFamily="34" charset="0"/>
              <a:buChar char="•"/>
            </a:pPr>
            <a:r>
              <a:rPr lang="en-US" dirty="0"/>
              <a:t>ECL query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Arial Black" panose="020B0A04020102020204" pitchFamily="34" charset="0"/>
                <a:ea typeface="Calibri" panose="020F0502020204030204" pitchFamily="34" charset="0"/>
                <a:cs typeface="Times New Roman" panose="02020603050405020304" pitchFamily="18" charset="0"/>
              </a:rPr>
              <a:t>&lt;&lt; 6060001000004106 |Clinical laboratory observable (observable entity)|  . &lt;&lt; 246501002 |Technique (attribute)|</a:t>
            </a:r>
          </a:p>
          <a:p>
            <a:pPr marL="0" indent="0">
              <a:buNone/>
            </a:pPr>
            <a:r>
              <a:rPr lang="en-US" dirty="0"/>
              <a:t>Results (160 concepts)</a:t>
            </a:r>
          </a:p>
          <a:p>
            <a:pPr marL="342900" indent="-342900"/>
            <a:r>
              <a:rPr lang="en-US" dirty="0"/>
              <a:t>Examples</a:t>
            </a:r>
            <a:endParaRPr lang="en-US" dirty="0">
              <a:latin typeface="Arial Black" panose="020B0A04020102020204" pitchFamily="34" charset="0"/>
              <a:cs typeface="Times New Roman" panose="02020603050405020304" pitchFamily="18" charset="0"/>
            </a:endParaRPr>
          </a:p>
          <a:p>
            <a:pPr marL="0" indent="0">
              <a:buNone/>
            </a:pPr>
            <a:endParaRPr lang="en-US" dirty="0">
              <a:latin typeface="Arial Black" panose="020B0A04020102020204" pitchFamily="34" charset="0"/>
            </a:endParaRPr>
          </a:p>
        </p:txBody>
      </p:sp>
      <p:sp>
        <p:nvSpPr>
          <p:cNvPr id="3" name="Title 2">
            <a:extLst>
              <a:ext uri="{FF2B5EF4-FFF2-40B4-BE49-F238E27FC236}">
                <a16:creationId xmlns:a16="http://schemas.microsoft.com/office/drawing/2014/main" id="{AA664AB0-2399-9937-E20E-28A1410796A9}"/>
              </a:ext>
            </a:extLst>
          </p:cNvPr>
          <p:cNvSpPr>
            <a:spLocks noGrp="1"/>
          </p:cNvSpPr>
          <p:nvPr>
            <p:ph type="ctrTitle"/>
          </p:nvPr>
        </p:nvSpPr>
        <p:spPr>
          <a:xfrm>
            <a:off x="457200" y="365760"/>
            <a:ext cx="10825892" cy="1107996"/>
          </a:xfrm>
        </p:spPr>
        <p:txBody>
          <a:bodyPr/>
          <a:lstStyle/>
          <a:p>
            <a:r>
              <a:rPr lang="en-US" dirty="0"/>
              <a:t>Q10 – ALL TECHNIQUES THAT ARE PRE- COORDINATED WITH LAB OBSERVABLE</a:t>
            </a:r>
          </a:p>
        </p:txBody>
      </p:sp>
      <p:sp>
        <p:nvSpPr>
          <p:cNvPr id="5" name="Rectangle 4">
            <a:extLst>
              <a:ext uri="{FF2B5EF4-FFF2-40B4-BE49-F238E27FC236}">
                <a16:creationId xmlns:a16="http://schemas.microsoft.com/office/drawing/2014/main" id="{E25FE9D5-0C38-090F-9AB9-DA1C6B5A8789}"/>
              </a:ext>
            </a:extLst>
          </p:cNvPr>
          <p:cNvSpPr/>
          <p:nvPr/>
        </p:nvSpPr>
        <p:spPr>
          <a:xfrm>
            <a:off x="9531272" y="1580261"/>
            <a:ext cx="2491388" cy="46166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sz="2400" dirty="0">
                <a:solidFill>
                  <a:schemeClr val="bg1"/>
                </a:solidFill>
                <a:latin typeface="Arial Narrow" panose="020B0606020202030204" pitchFamily="34" charset="0"/>
              </a:rPr>
              <a:t>F</a:t>
            </a:r>
            <a:r>
              <a:rPr lang="en-US" sz="2400" i="0" dirty="0">
                <a:solidFill>
                  <a:schemeClr val="bg1"/>
                </a:solidFill>
                <a:effectLst/>
                <a:latin typeface="Arial Narrow" panose="020B0606020202030204" pitchFamily="34" charset="0"/>
              </a:rPr>
              <a:t>ollow-along Activity</a:t>
            </a:r>
            <a:endParaRPr lang="en-US" sz="2400" dirty="0">
              <a:solidFill>
                <a:schemeClr val="bg1"/>
              </a:solidFill>
              <a:latin typeface="Arial Narrow" panose="020B0606020202030204" pitchFamily="34" charset="0"/>
            </a:endParaRPr>
          </a:p>
        </p:txBody>
      </p:sp>
      <p:graphicFrame>
        <p:nvGraphicFramePr>
          <p:cNvPr id="4" name="Table 3">
            <a:extLst>
              <a:ext uri="{FF2B5EF4-FFF2-40B4-BE49-F238E27FC236}">
                <a16:creationId xmlns:a16="http://schemas.microsoft.com/office/drawing/2014/main" id="{F4C91A2D-26B4-1841-568E-5F99E3C85197}"/>
              </a:ext>
            </a:extLst>
          </p:cNvPr>
          <p:cNvGraphicFramePr>
            <a:graphicFrameLocks noGrp="1"/>
          </p:cNvGraphicFramePr>
          <p:nvPr>
            <p:extLst>
              <p:ext uri="{D42A27DB-BD31-4B8C-83A1-F6EECF244321}">
                <p14:modId xmlns:p14="http://schemas.microsoft.com/office/powerpoint/2010/main" val="2577466371"/>
              </p:ext>
            </p:extLst>
          </p:nvPr>
        </p:nvGraphicFramePr>
        <p:xfrm>
          <a:off x="570834" y="4610100"/>
          <a:ext cx="8960438" cy="1343816"/>
        </p:xfrm>
        <a:graphic>
          <a:graphicData uri="http://schemas.openxmlformats.org/drawingml/2006/table">
            <a:tbl>
              <a:tblPr/>
              <a:tblGrid>
                <a:gridCol w="8960438">
                  <a:extLst>
                    <a:ext uri="{9D8B030D-6E8A-4147-A177-3AD203B41FA5}">
                      <a16:colId xmlns:a16="http://schemas.microsoft.com/office/drawing/2014/main" val="93391131"/>
                    </a:ext>
                  </a:extLst>
                </a:gridCol>
              </a:tblGrid>
              <a:tr h="320495">
                <a:tc>
                  <a:txBody>
                    <a:bodyPr/>
                    <a:lstStyle/>
                    <a:p>
                      <a:pPr fontAlgn="t"/>
                      <a:r>
                        <a:rPr lang="en-US" sz="1800">
                          <a:effectLst/>
                        </a:rPr>
                        <a:t>Nucleic acid amplification with probe detection technique (qualifier value)</a:t>
                      </a:r>
                    </a:p>
                  </a:txBody>
                  <a:tcPr marL="30817" marR="30817" marT="30817" marB="308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34126428"/>
                  </a:ext>
                </a:extLst>
              </a:tr>
              <a:tr h="234208">
                <a:tc>
                  <a:txBody>
                    <a:bodyPr/>
                    <a:lstStyle/>
                    <a:p>
                      <a:pPr fontAlgn="t"/>
                      <a:r>
                        <a:rPr lang="en-US" sz="1800">
                          <a:effectLst/>
                        </a:rPr>
                        <a:t>Unfractionated measurement technique (qualifier value)</a:t>
                      </a:r>
                    </a:p>
                  </a:txBody>
                  <a:tcPr marL="30817" marR="30817" marT="30817" marB="308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24791242"/>
                  </a:ext>
                </a:extLst>
              </a:tr>
              <a:tr h="234208">
                <a:tc>
                  <a:txBody>
                    <a:bodyPr/>
                    <a:lstStyle/>
                    <a:p>
                      <a:pPr fontAlgn="t"/>
                      <a:r>
                        <a:rPr lang="en-US" sz="1800" dirty="0">
                          <a:effectLst/>
                        </a:rPr>
                        <a:t>Direct antiglobulin test technique (qualifier value)</a:t>
                      </a:r>
                    </a:p>
                  </a:txBody>
                  <a:tcPr marL="30817" marR="30817" marT="30817" marB="308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5038564"/>
                  </a:ext>
                </a:extLst>
              </a:tr>
              <a:tr h="320495">
                <a:tc>
                  <a:txBody>
                    <a:bodyPr/>
                    <a:lstStyle/>
                    <a:p>
                      <a:pPr fontAlgn="t"/>
                      <a:r>
                        <a:rPr lang="en-US" sz="1800" dirty="0">
                          <a:effectLst/>
                        </a:rPr>
                        <a:t>Dilute Russell viper venom reduced phospholipid technique (qualifier value)</a:t>
                      </a:r>
                    </a:p>
                  </a:txBody>
                  <a:tcPr marL="30817" marR="30817" marT="30817" marB="308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1305845"/>
                  </a:ext>
                </a:extLst>
              </a:tr>
            </a:tbl>
          </a:graphicData>
        </a:graphic>
      </p:graphicFrame>
    </p:spTree>
    <p:extLst>
      <p:ext uri="{BB962C8B-B14F-4D97-AF65-F5344CB8AC3E}">
        <p14:creationId xmlns:p14="http://schemas.microsoft.com/office/powerpoint/2010/main" val="52920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B5EDFC1-3C29-6475-6EC4-C47CB64B344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1" name="Rectangle 3">
            <a:extLst>
              <a:ext uri="{FF2B5EF4-FFF2-40B4-BE49-F238E27FC236}">
                <a16:creationId xmlns:a16="http://schemas.microsoft.com/office/drawing/2014/main" id="{3B7D25D7-F827-E9B8-5850-66A4A44F35D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2" name="Rectangle 4">
            <a:extLst>
              <a:ext uri="{FF2B5EF4-FFF2-40B4-BE49-F238E27FC236}">
                <a16:creationId xmlns:a16="http://schemas.microsoft.com/office/drawing/2014/main" id="{B16FCF97-EA23-0E5D-F2FF-04A3F34DC8B3}"/>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4" name="Rectangle 6">
            <a:extLst>
              <a:ext uri="{FF2B5EF4-FFF2-40B4-BE49-F238E27FC236}">
                <a16:creationId xmlns:a16="http://schemas.microsoft.com/office/drawing/2014/main" id="{54FBB5EB-1175-A8BE-3FD0-6859387FFC34}"/>
              </a:ext>
            </a:extLst>
          </p:cNvPr>
          <p:cNvSpPr>
            <a:spLocks noGrp="1" noChangeArrowheads="1"/>
          </p:cNvSpPr>
          <p:nvPr>
            <p:ph type="subTitle" idx="1"/>
          </p:nvPr>
        </p:nvSpPr>
        <p:spPr>
          <a:xfrm>
            <a:off x="457200" y="1147012"/>
            <a:ext cx="10825893" cy="4563506"/>
          </a:xfrm>
          <a:noFill/>
        </p:spPr>
        <p:txBody>
          <a:bodyPr spcFirstLastPara="1" wrap="square" lIns="90488" tIns="44450" rIns="90488" bIns="44450" anchor="t" anchorCtr="0">
            <a:normAutofit/>
          </a:bodyPr>
          <a:lstStyle/>
          <a:p>
            <a:pPr>
              <a:lnSpc>
                <a:spcPct val="80000"/>
              </a:lnSpc>
              <a:spcAft>
                <a:spcPct val="30000"/>
              </a:spcAft>
            </a:pPr>
            <a:endParaRPr lang="en-US" altLang="en-US" sz="4400" dirty="0">
              <a:solidFill>
                <a:schemeClr val="hlink"/>
              </a:solidFill>
              <a:latin typeface="+mn-lt"/>
            </a:endParaRPr>
          </a:p>
        </p:txBody>
      </p:sp>
      <p:sp>
        <p:nvSpPr>
          <p:cNvPr id="3" name="Picture Placeholder 2">
            <a:extLst>
              <a:ext uri="{FF2B5EF4-FFF2-40B4-BE49-F238E27FC236}">
                <a16:creationId xmlns:a16="http://schemas.microsoft.com/office/drawing/2014/main" id="{F8BCB385-5B2C-F28C-D778-0DE91D0B6AF5}"/>
              </a:ext>
            </a:extLst>
          </p:cNvPr>
          <p:cNvSpPr>
            <a:spLocks noGrp="1"/>
          </p:cNvSpPr>
          <p:nvPr>
            <p:ph type="pic" idx="4294967295"/>
          </p:nvPr>
        </p:nvSpPr>
        <p:spPr>
          <a:xfrm>
            <a:off x="11274000" y="5940000"/>
            <a:ext cx="918000" cy="918000"/>
          </a:xfrm>
        </p:spPr>
        <p:txBody>
          <a:bodyPr/>
          <a:lstStyle/>
          <a:p>
            <a:endParaRPr lang="en-US"/>
          </a:p>
        </p:txBody>
      </p:sp>
      <p:sp>
        <p:nvSpPr>
          <p:cNvPr id="22533" name="Rectangle 5">
            <a:extLst>
              <a:ext uri="{FF2B5EF4-FFF2-40B4-BE49-F238E27FC236}">
                <a16:creationId xmlns:a16="http://schemas.microsoft.com/office/drawing/2014/main" id="{30AA3952-191F-1CA2-424C-83CB3BB3C2B5}"/>
              </a:ext>
            </a:extLst>
          </p:cNvPr>
          <p:cNvSpPr>
            <a:spLocks noGrp="1" noChangeArrowheads="1"/>
          </p:cNvSpPr>
          <p:nvPr>
            <p:ph type="ctrTitle"/>
          </p:nvPr>
        </p:nvSpPr>
        <p:spPr>
          <a:xfrm>
            <a:off x="457199" y="365760"/>
            <a:ext cx="10683551" cy="553998"/>
          </a:xfrm>
          <a:noFill/>
        </p:spPr>
        <p:txBody>
          <a:bodyPr spcFirstLastPara="1" wrap="square" lIns="90488" tIns="44450" rIns="90488" bIns="44450" anchor="ctr" anchorCtr="0">
            <a:noAutofit/>
          </a:bodyPr>
          <a:lstStyle/>
          <a:p>
            <a:r>
              <a:rPr lang="en-US" altLang="en-US" sz="4000" dirty="0"/>
              <a:t>ONCHIT Vision for Learning Health System</a:t>
            </a:r>
          </a:p>
        </p:txBody>
      </p:sp>
      <p:pic>
        <p:nvPicPr>
          <p:cNvPr id="2" name="Picture 2">
            <a:extLst>
              <a:ext uri="{FF2B5EF4-FFF2-40B4-BE49-F238E27FC236}">
                <a16:creationId xmlns:a16="http://schemas.microsoft.com/office/drawing/2014/main" id="{5C5ACC4F-DABE-22DF-18DD-833183B857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3" t="24892" r="9167" b="13715"/>
          <a:stretch/>
        </p:blipFill>
        <p:spPr bwMode="auto">
          <a:xfrm>
            <a:off x="795866" y="1320800"/>
            <a:ext cx="10058400" cy="52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90811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B5EDFC1-3C29-6475-6EC4-C47CB64B344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1" name="Rectangle 3">
            <a:extLst>
              <a:ext uri="{FF2B5EF4-FFF2-40B4-BE49-F238E27FC236}">
                <a16:creationId xmlns:a16="http://schemas.microsoft.com/office/drawing/2014/main" id="{3B7D25D7-F827-E9B8-5850-66A4A44F35D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2" name="Rectangle 4">
            <a:extLst>
              <a:ext uri="{FF2B5EF4-FFF2-40B4-BE49-F238E27FC236}">
                <a16:creationId xmlns:a16="http://schemas.microsoft.com/office/drawing/2014/main" id="{B16FCF97-EA23-0E5D-F2FF-04A3F34DC8B3}"/>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2534" name="Rectangle 6">
            <a:extLst>
              <a:ext uri="{FF2B5EF4-FFF2-40B4-BE49-F238E27FC236}">
                <a16:creationId xmlns:a16="http://schemas.microsoft.com/office/drawing/2014/main" id="{54FBB5EB-1175-A8BE-3FD0-6859387FFC34}"/>
              </a:ext>
            </a:extLst>
          </p:cNvPr>
          <p:cNvSpPr>
            <a:spLocks noGrp="1" noChangeArrowheads="1"/>
          </p:cNvSpPr>
          <p:nvPr>
            <p:ph type="subTitle" idx="1"/>
          </p:nvPr>
        </p:nvSpPr>
        <p:spPr>
          <a:noFill/>
        </p:spPr>
        <p:txBody>
          <a:bodyPr spcFirstLastPara="1" wrap="square" lIns="90488" tIns="44450" rIns="90488" bIns="44450" anchor="t" anchorCtr="0">
            <a:normAutofit/>
          </a:bodyPr>
          <a:lstStyle/>
          <a:p>
            <a:pPr>
              <a:lnSpc>
                <a:spcPct val="80000"/>
              </a:lnSpc>
              <a:spcAft>
                <a:spcPct val="30000"/>
              </a:spcAft>
            </a:pPr>
            <a:r>
              <a:rPr lang="en-US" altLang="en-US" sz="4000" b="1" dirty="0">
                <a:latin typeface="+mn-lt"/>
              </a:rPr>
              <a:t>Information model (top level ontology)</a:t>
            </a:r>
          </a:p>
          <a:p>
            <a:pPr>
              <a:lnSpc>
                <a:spcPct val="80000"/>
              </a:lnSpc>
              <a:spcAft>
                <a:spcPct val="30000"/>
              </a:spcAft>
            </a:pPr>
            <a:r>
              <a:rPr lang="en-US" altLang="en-US" sz="4000" b="1" dirty="0">
                <a:latin typeface="+mn-lt"/>
              </a:rPr>
              <a:t>Vocabulary model (domain ontology): Terminology, Relationships, Descriptions</a:t>
            </a:r>
          </a:p>
          <a:p>
            <a:pPr>
              <a:lnSpc>
                <a:spcPct val="80000"/>
              </a:lnSpc>
              <a:spcAft>
                <a:spcPct val="30000"/>
              </a:spcAft>
            </a:pPr>
            <a:r>
              <a:rPr lang="en-US" altLang="en-US" sz="4000" b="1" dirty="0">
                <a:latin typeface="+mn-lt"/>
              </a:rPr>
              <a:t>Data representation model</a:t>
            </a:r>
          </a:p>
          <a:p>
            <a:pPr>
              <a:lnSpc>
                <a:spcPct val="80000"/>
              </a:lnSpc>
              <a:spcAft>
                <a:spcPct val="30000"/>
              </a:spcAft>
            </a:pPr>
            <a:r>
              <a:rPr lang="en-US" altLang="en-US" sz="4000" b="1" dirty="0">
                <a:solidFill>
                  <a:schemeClr val="tx1"/>
                </a:solidFill>
                <a:latin typeface="+mn-lt"/>
              </a:rPr>
              <a:t>Interface (entrance) terminology and methods</a:t>
            </a:r>
          </a:p>
          <a:p>
            <a:pPr>
              <a:lnSpc>
                <a:spcPct val="80000"/>
              </a:lnSpc>
              <a:spcAft>
                <a:spcPct val="30000"/>
              </a:spcAft>
            </a:pPr>
            <a:endParaRPr lang="en-US" altLang="en-US" sz="2800" dirty="0">
              <a:solidFill>
                <a:schemeClr val="hlink"/>
              </a:solidFill>
              <a:latin typeface="+mn-lt"/>
            </a:endParaRPr>
          </a:p>
        </p:txBody>
      </p:sp>
      <p:sp>
        <p:nvSpPr>
          <p:cNvPr id="3" name="Picture Placeholder 2">
            <a:extLst>
              <a:ext uri="{FF2B5EF4-FFF2-40B4-BE49-F238E27FC236}">
                <a16:creationId xmlns:a16="http://schemas.microsoft.com/office/drawing/2014/main" id="{F8BCB385-5B2C-F28C-D778-0DE91D0B6AF5}"/>
              </a:ext>
            </a:extLst>
          </p:cNvPr>
          <p:cNvSpPr>
            <a:spLocks noGrp="1"/>
          </p:cNvSpPr>
          <p:nvPr>
            <p:ph type="pic" idx="4294967295"/>
          </p:nvPr>
        </p:nvSpPr>
        <p:spPr>
          <a:xfrm>
            <a:off x="11274000" y="5940000"/>
            <a:ext cx="918000" cy="918000"/>
          </a:xfrm>
        </p:spPr>
        <p:txBody>
          <a:bodyPr/>
          <a:lstStyle/>
          <a:p>
            <a:endParaRPr lang="en-US"/>
          </a:p>
        </p:txBody>
      </p:sp>
      <p:sp>
        <p:nvSpPr>
          <p:cNvPr id="22533" name="Rectangle 5">
            <a:extLst>
              <a:ext uri="{FF2B5EF4-FFF2-40B4-BE49-F238E27FC236}">
                <a16:creationId xmlns:a16="http://schemas.microsoft.com/office/drawing/2014/main" id="{30AA3952-191F-1CA2-424C-83CB3BB3C2B5}"/>
              </a:ext>
            </a:extLst>
          </p:cNvPr>
          <p:cNvSpPr>
            <a:spLocks noGrp="1" noChangeArrowheads="1"/>
          </p:cNvSpPr>
          <p:nvPr>
            <p:ph type="ctrTitle"/>
          </p:nvPr>
        </p:nvSpPr>
        <p:spPr>
          <a:xfrm>
            <a:off x="457199" y="365760"/>
            <a:ext cx="10683551" cy="553998"/>
          </a:xfrm>
          <a:noFill/>
        </p:spPr>
        <p:txBody>
          <a:bodyPr spcFirstLastPara="1" wrap="square" lIns="90488" tIns="44450" rIns="90488" bIns="44450" anchor="ctr" anchorCtr="0">
            <a:noAutofit/>
          </a:bodyPr>
          <a:lstStyle/>
          <a:p>
            <a:r>
              <a:rPr lang="en-US" altLang="en-US" sz="4800" dirty="0"/>
              <a:t>Interoperation of EHR Information</a:t>
            </a:r>
          </a:p>
        </p:txBody>
      </p:sp>
      <p:sp>
        <p:nvSpPr>
          <p:cNvPr id="565256" name="Text Box 8">
            <a:extLst>
              <a:ext uri="{FF2B5EF4-FFF2-40B4-BE49-F238E27FC236}">
                <a16:creationId xmlns:a16="http://schemas.microsoft.com/office/drawing/2014/main" id="{92645F28-7311-E1D0-58F1-C083DBBDD7E9}"/>
              </a:ext>
            </a:extLst>
          </p:cNvPr>
          <p:cNvSpPr txBox="1">
            <a:spLocks noChangeArrowheads="1"/>
          </p:cNvSpPr>
          <p:nvPr/>
        </p:nvSpPr>
        <p:spPr bwMode="auto">
          <a:xfrm>
            <a:off x="295836" y="4715586"/>
            <a:ext cx="10581220" cy="1815882"/>
          </a:xfrm>
          <a:prstGeom prst="rect">
            <a:avLst/>
          </a:prstGeom>
          <a:solidFill>
            <a:schemeClr val="tx2"/>
          </a:solidFill>
          <a:ln w="25400">
            <a:solidFill>
              <a:srgbClr val="000000"/>
            </a:solidFill>
            <a:miter lim="800000"/>
            <a:headEnd/>
            <a:tailEnd/>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dirty="0">
                <a:solidFill>
                  <a:srgbClr val="000000"/>
                </a:solidFill>
              </a:rPr>
              <a:t>The complete, unambiguous and consistent binding of these </a:t>
            </a:r>
          </a:p>
          <a:p>
            <a:pPr algn="ctr">
              <a:spcBef>
                <a:spcPct val="0"/>
              </a:spcBef>
              <a:buFontTx/>
              <a:buNone/>
            </a:pPr>
            <a:r>
              <a:rPr lang="en-US" altLang="en-US" sz="2800" dirty="0">
                <a:solidFill>
                  <a:srgbClr val="000000"/>
                </a:solidFill>
              </a:rPr>
              <a:t>    three standards-based elements among a community of </a:t>
            </a:r>
          </a:p>
          <a:p>
            <a:pPr algn="ctr">
              <a:spcBef>
                <a:spcPct val="0"/>
              </a:spcBef>
              <a:buFontTx/>
              <a:buNone/>
            </a:pPr>
            <a:r>
              <a:rPr lang="en-US" altLang="en-US" sz="2800" dirty="0">
                <a:solidFill>
                  <a:srgbClr val="000000"/>
                </a:solidFill>
              </a:rPr>
              <a:t>users of (EHR) data employing shared query standards supports </a:t>
            </a:r>
            <a:r>
              <a:rPr lang="en-US" altLang="en-US" sz="2800" b="1" dirty="0">
                <a:solidFill>
                  <a:srgbClr val="000000"/>
                </a:solidFill>
              </a:rPr>
              <a:t>semantic</a:t>
            </a:r>
            <a:r>
              <a:rPr lang="en-US" altLang="en-US" sz="2800" b="1" dirty="0"/>
              <a:t> </a:t>
            </a:r>
            <a:r>
              <a:rPr lang="en-US" altLang="en-US" sz="2800" b="1" dirty="0">
                <a:solidFill>
                  <a:srgbClr val="000000"/>
                </a:solidFill>
              </a:rPr>
              <a:t>interoperation</a:t>
            </a:r>
          </a:p>
        </p:txBody>
      </p:sp>
      <p:sp>
        <p:nvSpPr>
          <p:cNvPr id="2" name="Rectangle: Rounded Corners 1">
            <a:extLst>
              <a:ext uri="{FF2B5EF4-FFF2-40B4-BE49-F238E27FC236}">
                <a16:creationId xmlns:a16="http://schemas.microsoft.com/office/drawing/2014/main" id="{3C8A4BEC-AA76-D31D-8AC6-BA1D7799D572}"/>
              </a:ext>
            </a:extLst>
          </p:cNvPr>
          <p:cNvSpPr/>
          <p:nvPr/>
        </p:nvSpPr>
        <p:spPr>
          <a:xfrm>
            <a:off x="457199" y="1076406"/>
            <a:ext cx="10104784" cy="363428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5256"/>
                                        </p:tgtEl>
                                        <p:attrNameLst>
                                          <p:attrName>style.visibility</p:attrName>
                                        </p:attrNameLst>
                                      </p:cBhvr>
                                      <p:to>
                                        <p:strVal val="visible"/>
                                      </p:to>
                                    </p:set>
                                    <p:animEffect transition="in" filter="blinds(horizontal)">
                                      <p:cBhvr>
                                        <p:cTn id="7" dur="500"/>
                                        <p:tgtEl>
                                          <p:spTgt spid="56525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6" grpId="0" animBg="1"/>
      <p:bldP spid="2" grpId="0" animBg="1"/>
    </p:bldLst>
  </p:timing>
</p:sld>
</file>

<file path=ppt/theme/theme1.xml><?xml version="1.0" encoding="utf-8"?>
<a:theme xmlns:a="http://schemas.openxmlformats.org/drawingml/2006/main" name="Office Theme">
  <a:themeElements>
    <a:clrScheme name="Custom 4">
      <a:dk1>
        <a:srgbClr val="3B414A"/>
      </a:dk1>
      <a:lt1>
        <a:srgbClr val="FFFFFF"/>
      </a:lt1>
      <a:dk2>
        <a:srgbClr val="1DA8DE"/>
      </a:dk2>
      <a:lt2>
        <a:srgbClr val="F2F2F2"/>
      </a:lt2>
      <a:accent1>
        <a:srgbClr val="004F71"/>
      </a:accent1>
      <a:accent2>
        <a:srgbClr val="1DA8DE"/>
      </a:accent2>
      <a:accent3>
        <a:srgbClr val="68478D"/>
      </a:accent3>
      <a:accent4>
        <a:srgbClr val="FFB549"/>
      </a:accent4>
      <a:accent5>
        <a:srgbClr val="00BFB2"/>
      </a:accent5>
      <a:accent6>
        <a:srgbClr val="872651"/>
      </a:accent6>
      <a:hlink>
        <a:srgbClr val="1DA7DD"/>
      </a:hlink>
      <a:folHlink>
        <a:srgbClr val="1DA8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7844</TotalTime>
  <Words>6258</Words>
  <Application>Microsoft Office PowerPoint</Application>
  <PresentationFormat>Widescreen</PresentationFormat>
  <Paragraphs>742</Paragraphs>
  <Slides>78</Slides>
  <Notes>21</Notes>
  <HiddenSlides>1</HiddenSlides>
  <MMClips>0</MMClips>
  <ScaleCrop>false</ScaleCrop>
  <HeadingPairs>
    <vt:vector size="6" baseType="variant">
      <vt:variant>
        <vt:lpstr>Fonts Used</vt:lpstr>
      </vt:variant>
      <vt:variant>
        <vt:i4>19</vt:i4>
      </vt:variant>
      <vt:variant>
        <vt:lpstr>Theme</vt:lpstr>
      </vt:variant>
      <vt:variant>
        <vt:i4>7</vt:i4>
      </vt:variant>
      <vt:variant>
        <vt:lpstr>Slide Titles</vt:lpstr>
      </vt:variant>
      <vt:variant>
        <vt:i4>78</vt:i4>
      </vt:variant>
    </vt:vector>
  </HeadingPairs>
  <TitlesOfParts>
    <vt:vector size="104" baseType="lpstr">
      <vt:lpstr>Prometo Medium</vt:lpstr>
      <vt:lpstr>Helvetica Neue</vt:lpstr>
      <vt:lpstr>Oswald</vt:lpstr>
      <vt:lpstr>Mulish</vt:lpstr>
      <vt:lpstr>Mulish Light</vt:lpstr>
      <vt:lpstr>Mulish SemiBold</vt:lpstr>
      <vt:lpstr>Arial</vt:lpstr>
      <vt:lpstr>Arial Narrow</vt:lpstr>
      <vt:lpstr>Roboto</vt:lpstr>
      <vt:lpstr>Mulish Black</vt:lpstr>
      <vt:lpstr>Century Gothic</vt:lpstr>
      <vt:lpstr>Times New Roman</vt:lpstr>
      <vt:lpstr>Trebuchet MS</vt:lpstr>
      <vt:lpstr>Roboto Regular</vt:lpstr>
      <vt:lpstr>Monotype Sorts</vt:lpstr>
      <vt:lpstr>Arial Black</vt:lpstr>
      <vt:lpstr>Calibri</vt:lpstr>
      <vt:lpstr>Open Sans</vt:lpstr>
      <vt:lpstr>Calibri Light</vt:lpstr>
      <vt:lpstr>Office Theme</vt:lpstr>
      <vt:lpstr>2_Custom Design</vt:lpstr>
      <vt:lpstr>3_Office Theme</vt:lpstr>
      <vt:lpstr>2_Office Theme</vt:lpstr>
      <vt:lpstr>Custom Design</vt:lpstr>
      <vt:lpstr>1_Custom Design</vt:lpstr>
      <vt:lpstr>1_Office Theme</vt:lpstr>
      <vt:lpstr>PowerPoint Presentation</vt:lpstr>
      <vt:lpstr>Agenda</vt:lpstr>
      <vt:lpstr>Acknowledgements and  Thank you is not enough</vt:lpstr>
      <vt:lpstr>Learning Objectives</vt:lpstr>
      <vt:lpstr>Resources for this workshop</vt:lpstr>
      <vt:lpstr>Interoperability</vt:lpstr>
      <vt:lpstr>Why is interoperability important?</vt:lpstr>
      <vt:lpstr>ONCHIT Vision for Learning Health System</vt:lpstr>
      <vt:lpstr>Interoperation of EHR Information</vt:lpstr>
      <vt:lpstr>ONCHIT Vision for Interoperation:  USCDI Top level ontology</vt:lpstr>
      <vt:lpstr>NCVHS Clinical Vocabulary Resources 2002</vt:lpstr>
      <vt:lpstr>US Core Data for Interoperability v4 Vocabulary Standards 2024</vt:lpstr>
      <vt:lpstr>US Core Data for Interoperability v4 Vocabulary Standards 2024</vt:lpstr>
      <vt:lpstr>Interoperation of EHR Information ECL: ^816080008|International Patient Summary|</vt:lpstr>
      <vt:lpstr>Nebraska Lexicon SNOMED Extension https://dev-nebraska-browser.ihtsdotools.org https://nelexicon.unmc.edu </vt:lpstr>
      <vt:lpstr>SNOMED Concept Model  Tooling for Semantic Interoperability </vt:lpstr>
      <vt:lpstr>SNOMED Tooling:  Expression Constraint Language</vt:lpstr>
      <vt:lpstr>EHR Interoperability Re-Use Cases</vt:lpstr>
      <vt:lpstr>Interoperation of Problem List for Clinical Research   James Campbell</vt:lpstr>
      <vt:lpstr>Clinical Data Research Networks Interoperation</vt:lpstr>
      <vt:lpstr>ADAPTABLE© Pragmatic Trial</vt:lpstr>
      <vt:lpstr>Analyzing Data Management for ADAPTABLE Trial Recruitment Criteria</vt:lpstr>
      <vt:lpstr>Computable Phenotypes and LHS</vt:lpstr>
      <vt:lpstr>Pragmatics of developing computable phenotype </vt:lpstr>
      <vt:lpstr>Interoperable Valuesets for ADAPTABLE</vt:lpstr>
      <vt:lpstr>Interoperable Intensional Valuesets for ADAPTABLE</vt:lpstr>
      <vt:lpstr>Interoperable Intensional Valuesets for ADAPTABLE</vt:lpstr>
      <vt:lpstr>Interoperable Intensional Valuesets for ADAPTABLE</vt:lpstr>
      <vt:lpstr>Use Cases: Computable Phenotypes</vt:lpstr>
      <vt:lpstr>Use Cases: Computable Phenotypes</vt:lpstr>
      <vt:lpstr>Use Cases: Computable Phenotypes</vt:lpstr>
      <vt:lpstr>Use Cases: Computable Phenotypes</vt:lpstr>
      <vt:lpstr>RxNorm Medicinal Products Interoperation for Research and Decision Support   Olivier Bodenreider, Robert Wynne</vt:lpstr>
      <vt:lpstr>Outline</vt:lpstr>
      <vt:lpstr>PowerPoint Presentation</vt:lpstr>
      <vt:lpstr>PowerPoint Presentation</vt:lpstr>
      <vt:lpstr>Medicinal products in SNOMED CT</vt:lpstr>
      <vt:lpstr>Use cases</vt:lpstr>
      <vt:lpstr>Patterns for types of medicinal products</vt:lpstr>
      <vt:lpstr>PowerPoint Presentation</vt:lpstr>
      <vt:lpstr>PowerPoint Presentation</vt:lpstr>
      <vt:lpstr>Pattern for Clinical Drug</vt:lpstr>
      <vt:lpstr>Pattern for Clinical Drug</vt:lpstr>
      <vt:lpstr>New SNOMED CT model</vt:lpstr>
      <vt:lpstr>Drug classes (Groupers)</vt:lpstr>
      <vt:lpstr>Inference of product groupers from substance groupers</vt:lpstr>
      <vt:lpstr>Medicinal product hierarchy (simplified*)</vt:lpstr>
      <vt:lpstr>PowerPoint Presentation</vt:lpstr>
      <vt:lpstr>Discussion</vt:lpstr>
      <vt:lpstr>Discussion</vt:lpstr>
      <vt:lpstr>Comparing the representation of medicinal products in RxNorm and SNOMED CT Consequences on interoperability</vt:lpstr>
      <vt:lpstr>PowerPoint Presentation</vt:lpstr>
      <vt:lpstr>Findings: Consequences on interoperability</vt:lpstr>
      <vt:lpstr>Conclusions</vt:lpstr>
      <vt:lpstr>PowerPoint Presentation</vt:lpstr>
      <vt:lpstr>Creating DL definitions for RxNorm products</vt:lpstr>
      <vt:lpstr>Exploring medications (Browser)</vt:lpstr>
      <vt:lpstr>Q01 - ANTIBACTERIAL CLINICAL DRUGS AVAILABLE FOR ORAL USE </vt:lpstr>
      <vt:lpstr>Q02 - ANTIBACTERIAL CLINICAL DRUGS AVAILABLE FOR SYSTEMIC ADMINISTRATION</vt:lpstr>
      <vt:lpstr>Q03 - ANTIBACTERIAL EYE DROPS</vt:lpstr>
      <vt:lpstr>Q04 - EYE DROPS FOR GLAUCOMA</vt:lpstr>
      <vt:lpstr>Q05 - WHAT MEDICATIONS DO I HAVE TO TREAT GLAUCOMA?</vt:lpstr>
      <vt:lpstr>Q06 - LISINOPRIL (BLOOD PRESSURE PILL) ORAL FORMULATIONS 5 MG AND STRONGER</vt:lpstr>
      <vt:lpstr>Q07 - ALL ACTIVE INGREDIENTS IN AVAILABLE ANTICONVULSANT MEDICATIONS</vt:lpstr>
      <vt:lpstr>Q08 - ANTIBACTERIAL CLINICAL DRUGS AVAILABLE FOR ORAL USE BUT ALLERGY TO SULFA DRUGS</vt:lpstr>
      <vt:lpstr>Interoperation of Laboratory Data for Standardization, Research and Decision Support   Stanley Huff</vt:lpstr>
      <vt:lpstr>Why do we need clinical decision support?</vt:lpstr>
      <vt:lpstr>Medical Error – Third Leading Cause of Death in the US</vt:lpstr>
      <vt:lpstr>Core Assumptions</vt:lpstr>
      <vt:lpstr>Decision Support Modules (Intermountain)</vt:lpstr>
      <vt:lpstr>So what is one answer to better care? </vt:lpstr>
      <vt:lpstr>Moving Forward Together- Background </vt:lpstr>
      <vt:lpstr>The LOINC Ontology: A LOINC and SNOMED CT Interoperability Solution</vt:lpstr>
      <vt:lpstr>The LOINC Ontology: A LOINC and SNOMED CT Interoperability Solution </vt:lpstr>
      <vt:lpstr>Progress to date and other information  </vt:lpstr>
      <vt:lpstr>More information</vt:lpstr>
      <vt:lpstr>Q09 - TESTS FOR COVID-19  ACTIVE DISEASE </vt:lpstr>
      <vt:lpstr>Q10 – ALL TECHNIQUES THAT ARE PRE- COORDINATED WITH LAB OBSERVABLE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presentation title here]</dc:title>
  <dc:creator>James Campbell</dc:creator>
  <cp:lastModifiedBy>Campbell, James R</cp:lastModifiedBy>
  <cp:revision>187</cp:revision>
  <dcterms:modified xsi:type="dcterms:W3CDTF">2023-10-23T13:35:52Z</dcterms:modified>
</cp:coreProperties>
</file>